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66" r:id="rId4"/>
    <p:sldId id="257" r:id="rId5"/>
    <p:sldId id="271" r:id="rId6"/>
    <p:sldId id="282" r:id="rId7"/>
    <p:sldId id="270" r:id="rId8"/>
    <p:sldId id="263" r:id="rId9"/>
    <p:sldId id="268" r:id="rId10"/>
    <p:sldId id="273" r:id="rId11"/>
    <p:sldId id="281" r:id="rId12"/>
    <p:sldId id="274" r:id="rId13"/>
    <p:sldId id="278" r:id="rId14"/>
    <p:sldId id="284" r:id="rId15"/>
    <p:sldId id="285" r:id="rId16"/>
    <p:sldId id="279" r:id="rId17"/>
    <p:sldId id="262" r:id="rId18"/>
    <p:sldId id="258" r:id="rId19"/>
    <p:sldId id="259" r:id="rId20"/>
    <p:sldId id="261" r:id="rId21"/>
    <p:sldId id="260" r:id="rId22"/>
    <p:sldId id="286" r:id="rId23"/>
    <p:sldId id="280" r:id="rId24"/>
    <p:sldId id="275" r:id="rId25"/>
    <p:sldId id="283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hBTVja/W2XWP+uh2g1rXjELcdH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74B"/>
    <a:srgbClr val="00A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89BA71-0C0A-4BCE-B1A2-D369A3681AAD}">
  <a:tblStyle styleId="{9289BA71-0C0A-4BCE-B1A2-D369A3681A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2"/>
    <p:restoredTop sz="95934"/>
  </p:normalViewPr>
  <p:slideViewPr>
    <p:cSldViewPr snapToGrid="0">
      <p:cViewPr varScale="1">
        <p:scale>
          <a:sx n="110" d="100"/>
          <a:sy n="110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68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7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7258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529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44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073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524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84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795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692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453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169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climatechange.lta.org</a:t>
            </a:r>
            <a:r>
              <a:rPr lang="en-US" dirty="0"/>
              <a:t>/wp-content/uploads/</a:t>
            </a:r>
            <a:r>
              <a:rPr lang="en-US" dirty="0" err="1"/>
              <a:t>cct</a:t>
            </a:r>
            <a:r>
              <a:rPr lang="en-US" dirty="0"/>
              <a:t>/2015/02/</a:t>
            </a:r>
            <a:r>
              <a:rPr lang="en-US" dirty="0" err="1"/>
              <a:t>flood_large.gif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07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678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292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29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51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https://nca2014.globalchange.gov/highlights/report-findings/extreme-weather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27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https://scontent-ord5-2.xx.fbcdn.net/v/t1.6435-9/153149314_2336467503166610_7354347978848032427_n.jpg?_nc_cat=103&amp;ccb=1-7&amp;_nc_sid=730e14&amp;_nc_ohc=Sx5MecITMtYAX_BwxGg&amp;_nc_ht=scontent-ord5-2.xx&amp;oh=00_AfBNqNwT6DPJeFZiP46UrKdthIsRwmmY5OA8gFjrpj1uiA&amp;oe=64428BFC</a:t>
            </a: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47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20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/2021/08/23/</a:t>
            </a:r>
            <a:r>
              <a:rPr lang="en-US" dirty="0" err="1"/>
              <a:t>nyregion</a:t>
            </a:r>
            <a:r>
              <a:rPr lang="en-US" dirty="0"/>
              <a:t>/</a:t>
            </a:r>
            <a:r>
              <a:rPr lang="en-US" dirty="0" err="1"/>
              <a:t>nyc</a:t>
            </a:r>
            <a:r>
              <a:rPr lang="en-US" dirty="0"/>
              <a:t>-rain-storm-flooding-</a:t>
            </a:r>
            <a:r>
              <a:rPr lang="en-US" dirty="0" err="1"/>
              <a:t>weather.html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/wiki/2021_Atlantic_hurricane_season#/media/File:Henri_2021_track.png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66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/wiki/2021_Atlantic_hurricane_season#/media/File:Ida_2021_track.png</a:t>
            </a:r>
          </a:p>
          <a:p>
            <a:r>
              <a:rPr lang="en-US" dirty="0"/>
              <a:t>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/commons/thumb/c/c3/KDIX_loop_of_Ex-Ida_warnings_3.gif/210px-KDIX_loop_of_Ex-Ida_warnings_3.gif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527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4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title"/>
          </p:nvPr>
        </p:nvSpPr>
        <p:spPr>
          <a:xfrm>
            <a:off x="203200" y="219654"/>
            <a:ext cx="117728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222250" y="219654"/>
            <a:ext cx="117220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222251" y="1163782"/>
            <a:ext cx="11722100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6B8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23.tiff"/><Relationship Id="rId5" Type="http://schemas.openxmlformats.org/officeDocument/2006/relationships/image" Target="../media/image51.png"/><Relationship Id="rId10" Type="http://schemas.openxmlformats.org/officeDocument/2006/relationships/image" Target="../media/image22.tiff"/><Relationship Id="rId4" Type="http://schemas.openxmlformats.org/officeDocument/2006/relationships/image" Target="../media/image50.png"/><Relationship Id="rId9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rainbow&#10;&#10;Description automatically generated">
            <a:extLst>
              <a:ext uri="{FF2B5EF4-FFF2-40B4-BE49-F238E27FC236}">
                <a16:creationId xmlns:a16="http://schemas.microsoft.com/office/drawing/2014/main" id="{ACCAB753-FCB6-D641-52B7-28C23F16E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26"/>
          <a:stretch/>
        </p:blipFill>
        <p:spPr>
          <a:xfrm>
            <a:off x="0" y="-1"/>
            <a:ext cx="12188952" cy="5948855"/>
          </a:xfrm>
          <a:prstGeom prst="rect">
            <a:avLst/>
          </a:prstGeom>
        </p:spPr>
      </p:pic>
      <p:sp>
        <p:nvSpPr>
          <p:cNvPr id="5" name="Google Shape;36;p1">
            <a:extLst>
              <a:ext uri="{FF2B5EF4-FFF2-40B4-BE49-F238E27FC236}">
                <a16:creationId xmlns:a16="http://schemas.microsoft.com/office/drawing/2014/main" id="{D6D642C6-6F54-9180-8364-2D35AEFF19BD}"/>
              </a:ext>
            </a:extLst>
          </p:cNvPr>
          <p:cNvSpPr txBox="1">
            <a:spLocks/>
          </p:cNvSpPr>
          <p:nvPr/>
        </p:nvSpPr>
        <p:spPr>
          <a:xfrm>
            <a:off x="384936" y="2032170"/>
            <a:ext cx="11587989" cy="82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ts val="3200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&amp; Forecast Challenges (Northeast/Mid-Atlantic)</a:t>
            </a:r>
          </a:p>
        </p:txBody>
      </p:sp>
      <p:sp>
        <p:nvSpPr>
          <p:cNvPr id="6" name="Google Shape;37;p1">
            <a:extLst>
              <a:ext uri="{FF2B5EF4-FFF2-40B4-BE49-F238E27FC236}">
                <a16:creationId xmlns:a16="http://schemas.microsoft.com/office/drawing/2014/main" id="{F6840697-D2DD-D36F-B05A-17F130914A2B}"/>
              </a:ext>
            </a:extLst>
          </p:cNvPr>
          <p:cNvSpPr txBox="1">
            <a:spLocks/>
          </p:cNvSpPr>
          <p:nvPr/>
        </p:nvSpPr>
        <p:spPr>
          <a:xfrm>
            <a:off x="384936" y="3179821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4388"/>
              </a:lnSpc>
              <a:buSzPts val="2133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 Cordeira, Ph.D.</a:t>
            </a:r>
          </a:p>
          <a:p>
            <a:pPr>
              <a:lnSpc>
                <a:spcPct val="84388"/>
              </a:lnSpc>
              <a:spcBef>
                <a:spcPts val="1000"/>
              </a:spcBef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Science and Applications Manager, </a:t>
            </a:r>
          </a:p>
          <a:p>
            <a:pPr>
              <a:lnSpc>
                <a:spcPct val="84388"/>
              </a:lnSpc>
              <a:spcBef>
                <a:spcPts val="1000"/>
              </a:spcBef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Western Weather &amp; Water Extremes (CW3E)</a:t>
            </a:r>
          </a:p>
          <a:p>
            <a:pPr>
              <a:lnSpc>
                <a:spcPct val="84388"/>
              </a:lnSpc>
              <a:spcBef>
                <a:spcPts val="1000"/>
              </a:spcBef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Scripps Institution of Oceanography at UC San Diego</a:t>
            </a:r>
          </a:p>
        </p:txBody>
      </p:sp>
      <p:pic>
        <p:nvPicPr>
          <p:cNvPr id="7" name="Google Shape;40;p1">
            <a:extLst>
              <a:ext uri="{FF2B5EF4-FFF2-40B4-BE49-F238E27FC236}">
                <a16:creationId xmlns:a16="http://schemas.microsoft.com/office/drawing/2014/main" id="{C52C1A91-9C93-18C4-4B51-8E9031C910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937" y="135830"/>
            <a:ext cx="3064116" cy="897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FACF48-E3C1-FCBA-FD45-9D4307629C8E}"/>
              </a:ext>
            </a:extLst>
          </p:cNvPr>
          <p:cNvSpPr txBox="1"/>
          <p:nvPr/>
        </p:nvSpPr>
        <p:spPr>
          <a:xfrm>
            <a:off x="6716110" y="5016596"/>
            <a:ext cx="5445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Walter FIRO Exploration Meetings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28–29 March 2023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Grahamsville, NY/White Haven,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80637-3700-DB53-4DCD-4FC656DBF690}"/>
              </a:ext>
            </a:extLst>
          </p:cNvPr>
          <p:cNvSpPr txBox="1"/>
          <p:nvPr/>
        </p:nvSpPr>
        <p:spPr>
          <a:xfrm>
            <a:off x="278224" y="4892299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With contributions by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Nicholas Metz, Ph.D.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Hobart and William Smith Colleges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746E08-F7E7-5B03-9F04-8A9897BC02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74" t="5527" r="10483" b="5936"/>
          <a:stretch/>
        </p:blipFill>
        <p:spPr>
          <a:xfrm>
            <a:off x="38965" y="669564"/>
            <a:ext cx="7232631" cy="5212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Extremes – Atmospheric River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7FFD-A5AD-220B-08BD-5982213EB827}"/>
              </a:ext>
            </a:extLst>
          </p:cNvPr>
          <p:cNvSpPr txBox="1"/>
          <p:nvPr/>
        </p:nvSpPr>
        <p:spPr>
          <a:xfrm>
            <a:off x="3021084" y="3196608"/>
            <a:ext cx="1752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36C27-B0BE-6436-54EB-75FAC8D8BD89}"/>
              </a:ext>
            </a:extLst>
          </p:cNvPr>
          <p:cNvSpPr txBox="1"/>
          <p:nvPr/>
        </p:nvSpPr>
        <p:spPr>
          <a:xfrm>
            <a:off x="38965" y="696164"/>
            <a:ext cx="2982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UTC 16 Apr 2018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Satellite-derived Precipitable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F4848-6759-2E8A-2E83-0CCC76503F4E}"/>
              </a:ext>
            </a:extLst>
          </p:cNvPr>
          <p:cNvSpPr txBox="1"/>
          <p:nvPr/>
        </p:nvSpPr>
        <p:spPr>
          <a:xfrm>
            <a:off x="6775818" y="1763378"/>
            <a:ext cx="38985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[in.]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D6CB7-781F-7B67-7003-9CC0758BDBFF}"/>
              </a:ext>
            </a:extLst>
          </p:cNvPr>
          <p:cNvSpPr txBox="1"/>
          <p:nvPr/>
        </p:nvSpPr>
        <p:spPr>
          <a:xfrm>
            <a:off x="6534718" y="605934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CIMSS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6284EE-5A36-A353-EBAD-BD657B69F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452" y="669564"/>
            <a:ext cx="4793583" cy="4041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5-Point Star 18">
            <a:extLst>
              <a:ext uri="{FF2B5EF4-FFF2-40B4-BE49-F238E27FC236}">
                <a16:creationId xmlns:a16="http://schemas.microsoft.com/office/drawing/2014/main" id="{ABD38336-F2F4-8BFF-7481-1A412DE7D9BA}"/>
              </a:ext>
            </a:extLst>
          </p:cNvPr>
          <p:cNvSpPr/>
          <p:nvPr/>
        </p:nvSpPr>
        <p:spPr>
          <a:xfrm>
            <a:off x="5178775" y="2487549"/>
            <a:ext cx="284800" cy="27645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x2QCkpT2t_npxH2.mp4">
            <a:hlinkClick r:id="" action="ppaction://media"/>
            <a:extLst>
              <a:ext uri="{FF2B5EF4-FFF2-40B4-BE49-F238E27FC236}">
                <a16:creationId xmlns:a16="http://schemas.microsoft.com/office/drawing/2014/main" id="{819EAC00-A33E-9DF5-7364-0915F1DDB1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252" b="20362"/>
          <a:stretch/>
        </p:blipFill>
        <p:spPr>
          <a:xfrm>
            <a:off x="86533" y="1886488"/>
            <a:ext cx="2985427" cy="3947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AF137-934C-A481-675F-3B7E490283ED}"/>
              </a:ext>
            </a:extLst>
          </p:cNvPr>
          <p:cNvSpPr txBox="1"/>
          <p:nvPr/>
        </p:nvSpPr>
        <p:spPr>
          <a:xfrm>
            <a:off x="1062555" y="1855710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jeremymbarr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41249D-15AF-C02E-D0BD-6D7C71345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65" t="3390" r="468" b="3313"/>
          <a:stretch/>
        </p:blipFill>
        <p:spPr>
          <a:xfrm>
            <a:off x="6774147" y="2071650"/>
            <a:ext cx="393192" cy="35425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A3AD5B-ABC2-D7EB-131A-2D60410D37C2}"/>
              </a:ext>
            </a:extLst>
          </p:cNvPr>
          <p:cNvSpPr txBox="1"/>
          <p:nvPr/>
        </p:nvSpPr>
        <p:spPr>
          <a:xfrm>
            <a:off x="7359452" y="4793786"/>
            <a:ext cx="47935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 Atmospheric River in April 2018 led to flash floods in the Tri-State Area including 24-hour rainfall totals of 2–3” at EWR/LGA, 3.29” at Central Park, and 4.48” in Westwood, NJ</a:t>
            </a:r>
          </a:p>
        </p:txBody>
      </p:sp>
    </p:spTree>
    <p:extLst>
      <p:ext uri="{BB962C8B-B14F-4D97-AF65-F5344CB8AC3E}">
        <p14:creationId xmlns:p14="http://schemas.microsoft.com/office/powerpoint/2010/main" val="34129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Perspective on Atmospheric 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E863EA-61AE-E272-3AB9-E99FAB3F032B}"/>
              </a:ext>
            </a:extLst>
          </p:cNvPr>
          <p:cNvSpPr txBox="1"/>
          <p:nvPr/>
        </p:nvSpPr>
        <p:spPr>
          <a:xfrm>
            <a:off x="357895" y="70699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C52827-BC5C-E3C5-9B2C-B94459C68645}"/>
              </a:ext>
            </a:extLst>
          </p:cNvPr>
          <p:cNvSpPr txBox="1"/>
          <p:nvPr/>
        </p:nvSpPr>
        <p:spPr>
          <a:xfrm>
            <a:off x="1213021" y="923020"/>
            <a:ext cx="725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 are as frequent or more frequent across Eastern US than Western US (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2020; Kaminski et al. 2023)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0A14751-E54C-D4C2-DCB6-25CF2D8617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27" y="1952463"/>
            <a:ext cx="1101484" cy="8270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D7AE2C-EB8B-EFD7-CAAD-A653EE4C7B22}"/>
              </a:ext>
            </a:extLst>
          </p:cNvPr>
          <p:cNvSpPr txBox="1"/>
          <p:nvPr/>
        </p:nvSpPr>
        <p:spPr>
          <a:xfrm>
            <a:off x="1213020" y="1976671"/>
            <a:ext cx="725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&gt;30% of non-summer precipitation is associated with ARs across Northeast US (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2020; Kaminski et al.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2023)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2C39B1-DFCE-1474-E650-4295C1683843}"/>
              </a:ext>
            </a:extLst>
          </p:cNvPr>
          <p:cNvSpPr txBox="1"/>
          <p:nvPr/>
        </p:nvSpPr>
        <p:spPr>
          <a:xfrm>
            <a:off x="1249791" y="3038485"/>
            <a:ext cx="720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&gt;90% of non-summer 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precipitation is associated with ARs across Northeast US (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2020; Lamjiri et al. 2020)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B9480F-AC64-BFC7-C264-4A5B6703CC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924" y="3823824"/>
            <a:ext cx="1015891" cy="10158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1C01B4-0A0F-2EB0-FD93-A6E06235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12" y="3035584"/>
            <a:ext cx="828114" cy="8281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B986FF-8CC7-683E-46E3-A1209EE7D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0" y="4685593"/>
            <a:ext cx="1142039" cy="114203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41C9FDC-7999-FCFB-1860-248266695A86}"/>
              </a:ext>
            </a:extLst>
          </p:cNvPr>
          <p:cNvSpPr txBox="1"/>
          <p:nvPr/>
        </p:nvSpPr>
        <p:spPr>
          <a:xfrm>
            <a:off x="1249792" y="5005346"/>
            <a:ext cx="725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of ice jam events in Northeast US influenced by ARs (Sanders et al. 2020)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E44FAD6-7890-2EB7-B945-29B950381B84}"/>
              </a:ext>
            </a:extLst>
          </p:cNvPr>
          <p:cNvSpPr txBox="1"/>
          <p:nvPr/>
        </p:nvSpPr>
        <p:spPr>
          <a:xfrm>
            <a:off x="1249791" y="3989323"/>
            <a:ext cx="720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&gt;85% of flood/flash flood watches, warnings, and advisories occur on day of or day after an AR over Northeast US (Glade et al. 2023)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47E7165-8D97-EB26-888A-1837A32D18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9" t="20088" r="10350" b="5625"/>
          <a:stretch/>
        </p:blipFill>
        <p:spPr>
          <a:xfrm>
            <a:off x="8464887" y="853844"/>
            <a:ext cx="3440821" cy="48148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2DF672AA-4C08-7326-D173-17BBC04840E0}"/>
              </a:ext>
            </a:extLst>
          </p:cNvPr>
          <p:cNvSpPr txBox="1"/>
          <p:nvPr/>
        </p:nvSpPr>
        <p:spPr>
          <a:xfrm>
            <a:off x="8519390" y="5103103"/>
            <a:ext cx="3337535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UTC 30 Oct 2017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Satellite-derived Precip Water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F343790-6460-3312-58B8-353C2A0D857B}"/>
              </a:ext>
            </a:extLst>
          </p:cNvPr>
          <p:cNvSpPr txBox="1"/>
          <p:nvPr/>
        </p:nvSpPr>
        <p:spPr>
          <a:xfrm>
            <a:off x="11151976" y="828568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CIMSS</a:t>
            </a:r>
          </a:p>
        </p:txBody>
      </p:sp>
    </p:spTree>
    <p:extLst>
      <p:ext uri="{BB962C8B-B14F-4D97-AF65-F5344CB8AC3E}">
        <p14:creationId xmlns:p14="http://schemas.microsoft.com/office/powerpoint/2010/main" val="6047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IVT to Identify ARs &amp; other Precip Extremes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3625C0-356A-BF86-5702-03DAEC7E13DB}"/>
              </a:ext>
            </a:extLst>
          </p:cNvPr>
          <p:cNvSpPr txBox="1"/>
          <p:nvPr/>
        </p:nvSpPr>
        <p:spPr>
          <a:xfrm>
            <a:off x="160421" y="705298"/>
            <a:ext cx="950004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Ralph et al. (2019; BAMS):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Scale to  Characterize the Strength and Impacts of Atmospheric Rivers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BF86BF-CE01-8E74-F3E8-5272B647E8C9}"/>
              </a:ext>
            </a:extLst>
          </p:cNvPr>
          <p:cNvGrpSpPr/>
          <p:nvPr/>
        </p:nvGrpSpPr>
        <p:grpSpPr>
          <a:xfrm>
            <a:off x="750143" y="1213841"/>
            <a:ext cx="3003032" cy="4681231"/>
            <a:chOff x="334302" y="2094468"/>
            <a:chExt cx="3003032" cy="46812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2C15500-3DD0-B897-12CC-CDC244E30084}"/>
                </a:ext>
              </a:extLst>
            </p:cNvPr>
            <p:cNvGrpSpPr/>
            <p:nvPr/>
          </p:nvGrpSpPr>
          <p:grpSpPr>
            <a:xfrm>
              <a:off x="334302" y="2704875"/>
              <a:ext cx="2896755" cy="4070824"/>
              <a:chOff x="-531989" y="1822831"/>
              <a:chExt cx="3917309" cy="550500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299A8BF-B9E9-5ED6-1ABC-6C9FC513C20D}"/>
                  </a:ext>
                </a:extLst>
              </p:cNvPr>
              <p:cNvSpPr/>
              <p:nvPr/>
            </p:nvSpPr>
            <p:spPr>
              <a:xfrm>
                <a:off x="961076" y="1822831"/>
                <a:ext cx="731570" cy="731570"/>
              </a:xfrm>
              <a:prstGeom prst="rect">
                <a:avLst/>
              </a:prstGeom>
              <a:solidFill>
                <a:srgbClr val="FFCB18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651D3E6-5ECC-B5A5-7BF8-CC9D3243F327}"/>
                  </a:ext>
                </a:extLst>
              </p:cNvPr>
              <p:cNvSpPr/>
              <p:nvPr/>
            </p:nvSpPr>
            <p:spPr>
              <a:xfrm>
                <a:off x="1692647" y="1822831"/>
                <a:ext cx="731570" cy="731570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895C22D-8A2D-B959-AEA7-78A0DA292799}"/>
                  </a:ext>
                </a:extLst>
              </p:cNvPr>
              <p:cNvSpPr/>
              <p:nvPr/>
            </p:nvSpPr>
            <p:spPr>
              <a:xfrm>
                <a:off x="2424217" y="1822831"/>
                <a:ext cx="731570" cy="731570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7AD6346-6101-EA2F-D563-4820CCDE2CCA}"/>
                  </a:ext>
                </a:extLst>
              </p:cNvPr>
              <p:cNvSpPr/>
              <p:nvPr/>
            </p:nvSpPr>
            <p:spPr>
              <a:xfrm>
                <a:off x="961076" y="2554402"/>
                <a:ext cx="731570" cy="731570"/>
              </a:xfrm>
              <a:prstGeom prst="rect">
                <a:avLst/>
              </a:prstGeom>
              <a:solidFill>
                <a:srgbClr val="FFFA2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FEC6B3F-F405-4076-D22D-00384791447C}"/>
                  </a:ext>
                </a:extLst>
              </p:cNvPr>
              <p:cNvSpPr/>
              <p:nvPr/>
            </p:nvSpPr>
            <p:spPr>
              <a:xfrm>
                <a:off x="1692647" y="2554402"/>
                <a:ext cx="731570" cy="731570"/>
              </a:xfrm>
              <a:prstGeom prst="rect">
                <a:avLst/>
              </a:prstGeom>
              <a:solidFill>
                <a:srgbClr val="FFCB18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C624E7A-142D-8C87-83A6-AE9171E182A2}"/>
                  </a:ext>
                </a:extLst>
              </p:cNvPr>
              <p:cNvSpPr/>
              <p:nvPr/>
            </p:nvSpPr>
            <p:spPr>
              <a:xfrm>
                <a:off x="2424217" y="2554402"/>
                <a:ext cx="731570" cy="731570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472948E-2D1B-32C1-D325-5EAD5A5070A7}"/>
                  </a:ext>
                </a:extLst>
              </p:cNvPr>
              <p:cNvSpPr/>
              <p:nvPr/>
            </p:nvSpPr>
            <p:spPr>
              <a:xfrm>
                <a:off x="961076" y="3285972"/>
                <a:ext cx="731570" cy="731570"/>
              </a:xfrm>
              <a:prstGeom prst="rect">
                <a:avLst/>
              </a:prstGeom>
              <a:solidFill>
                <a:srgbClr val="A2D66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E58526-2716-64EB-2BDE-282C6B2D3C5E}"/>
                  </a:ext>
                </a:extLst>
              </p:cNvPr>
              <p:cNvSpPr/>
              <p:nvPr/>
            </p:nvSpPr>
            <p:spPr>
              <a:xfrm>
                <a:off x="1692647" y="3285972"/>
                <a:ext cx="731570" cy="731570"/>
              </a:xfrm>
              <a:prstGeom prst="rect">
                <a:avLst/>
              </a:prstGeom>
              <a:solidFill>
                <a:srgbClr val="FFFA2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439F8AA-5103-52A3-D367-3BF159B2A0E3}"/>
                  </a:ext>
                </a:extLst>
              </p:cNvPr>
              <p:cNvSpPr/>
              <p:nvPr/>
            </p:nvSpPr>
            <p:spPr>
              <a:xfrm>
                <a:off x="2424217" y="3285972"/>
                <a:ext cx="731570" cy="731570"/>
              </a:xfrm>
              <a:prstGeom prst="rect">
                <a:avLst/>
              </a:prstGeom>
              <a:solidFill>
                <a:srgbClr val="FFCB18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D64E5FD-D999-08E4-D0CF-F74077A018E3}"/>
                  </a:ext>
                </a:extLst>
              </p:cNvPr>
              <p:cNvSpPr/>
              <p:nvPr/>
            </p:nvSpPr>
            <p:spPr>
              <a:xfrm>
                <a:off x="961076" y="4017543"/>
                <a:ext cx="731570" cy="731570"/>
              </a:xfrm>
              <a:prstGeom prst="rect">
                <a:avLst/>
              </a:prstGeom>
              <a:solidFill>
                <a:srgbClr val="00BFF4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1988FB-A2E0-928F-F871-C749C6E7FDA1}"/>
                  </a:ext>
                </a:extLst>
              </p:cNvPr>
              <p:cNvSpPr/>
              <p:nvPr/>
            </p:nvSpPr>
            <p:spPr>
              <a:xfrm>
                <a:off x="1692647" y="4017543"/>
                <a:ext cx="731570" cy="731570"/>
              </a:xfrm>
              <a:prstGeom prst="rect">
                <a:avLst/>
              </a:prstGeom>
              <a:solidFill>
                <a:srgbClr val="A2D66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763B493-0DDE-1A2C-9569-B16833D6FEF4}"/>
                  </a:ext>
                </a:extLst>
              </p:cNvPr>
              <p:cNvSpPr/>
              <p:nvPr/>
            </p:nvSpPr>
            <p:spPr>
              <a:xfrm>
                <a:off x="2424217" y="4017543"/>
                <a:ext cx="731570" cy="731570"/>
              </a:xfrm>
              <a:prstGeom prst="rect">
                <a:avLst/>
              </a:prstGeom>
              <a:solidFill>
                <a:srgbClr val="FFFA2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62E929A-76BB-3ABB-495A-7CEB33E2E858}"/>
                  </a:ext>
                </a:extLst>
              </p:cNvPr>
              <p:cNvSpPr/>
              <p:nvPr/>
            </p:nvSpPr>
            <p:spPr>
              <a:xfrm>
                <a:off x="961076" y="4749113"/>
                <a:ext cx="731570" cy="7315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BD5A0A0-8A40-4009-496C-78E7293795DF}"/>
                  </a:ext>
                </a:extLst>
              </p:cNvPr>
              <p:cNvSpPr/>
              <p:nvPr/>
            </p:nvSpPr>
            <p:spPr>
              <a:xfrm>
                <a:off x="1692647" y="4749113"/>
                <a:ext cx="731570" cy="731570"/>
              </a:xfrm>
              <a:prstGeom prst="rect">
                <a:avLst/>
              </a:prstGeom>
              <a:solidFill>
                <a:srgbClr val="00BFF4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60ADECA-C3B1-C9B6-07EB-6DE003CD79EE}"/>
                  </a:ext>
                </a:extLst>
              </p:cNvPr>
              <p:cNvSpPr/>
              <p:nvPr/>
            </p:nvSpPr>
            <p:spPr>
              <a:xfrm>
                <a:off x="2424217" y="4749113"/>
                <a:ext cx="731570" cy="731570"/>
              </a:xfrm>
              <a:prstGeom prst="rect">
                <a:avLst/>
              </a:prstGeom>
              <a:solidFill>
                <a:srgbClr val="A2D66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63B4ED8-280D-E739-1E94-B6BAEACE1C4C}"/>
                  </a:ext>
                </a:extLst>
              </p:cNvPr>
              <p:cNvSpPr/>
              <p:nvPr/>
            </p:nvSpPr>
            <p:spPr>
              <a:xfrm>
                <a:off x="961076" y="5480684"/>
                <a:ext cx="731570" cy="7315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2577A09-A328-85C7-3144-E2A7B25E9362}"/>
                  </a:ext>
                </a:extLst>
              </p:cNvPr>
              <p:cNvSpPr/>
              <p:nvPr/>
            </p:nvSpPr>
            <p:spPr>
              <a:xfrm>
                <a:off x="1692647" y="5480684"/>
                <a:ext cx="731570" cy="7315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F735202-B17D-3FFF-B8EB-21F4C08353F2}"/>
                  </a:ext>
                </a:extLst>
              </p:cNvPr>
              <p:cNvSpPr/>
              <p:nvPr/>
            </p:nvSpPr>
            <p:spPr>
              <a:xfrm>
                <a:off x="2424217" y="5480684"/>
                <a:ext cx="731570" cy="7315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147ECA3-038B-CAC4-D72D-B922AF027111}"/>
                  </a:ext>
                </a:extLst>
              </p:cNvPr>
              <p:cNvSpPr txBox="1"/>
              <p:nvPr/>
            </p:nvSpPr>
            <p:spPr>
              <a:xfrm rot="16200000">
                <a:off x="-1400651" y="3899108"/>
                <a:ext cx="2447827" cy="710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AR Intensity </a:t>
                </a:r>
              </a:p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Maximum IVT (kg m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2EBDA8E-4F70-440A-E605-79C20B583E85}"/>
                  </a:ext>
                </a:extLst>
              </p:cNvPr>
              <p:cNvSpPr/>
              <p:nvPr/>
            </p:nvSpPr>
            <p:spPr>
              <a:xfrm>
                <a:off x="961076" y="1822831"/>
                <a:ext cx="2194711" cy="438942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7519979-8CD5-6943-A465-09E62C95B7A6}"/>
                  </a:ext>
                </a:extLst>
              </p:cNvPr>
              <p:cNvSpPr txBox="1"/>
              <p:nvPr/>
            </p:nvSpPr>
            <p:spPr>
              <a:xfrm>
                <a:off x="54068" y="2315855"/>
                <a:ext cx="908722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1250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5641BDC-EF7F-E022-E20D-A0FF034B8FCC}"/>
                  </a:ext>
                </a:extLst>
              </p:cNvPr>
              <p:cNvSpPr txBox="1"/>
              <p:nvPr/>
            </p:nvSpPr>
            <p:spPr>
              <a:xfrm>
                <a:off x="54066" y="3036766"/>
                <a:ext cx="908722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1000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D5A1F5-9461-D443-E510-29B1380D65EC}"/>
                  </a:ext>
                </a:extLst>
              </p:cNvPr>
              <p:cNvSpPr txBox="1"/>
              <p:nvPr/>
            </p:nvSpPr>
            <p:spPr>
              <a:xfrm>
                <a:off x="227002" y="3736357"/>
                <a:ext cx="743973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750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65AC164-FDBA-722D-C4C9-F94693668FA9}"/>
                  </a:ext>
                </a:extLst>
              </p:cNvPr>
              <p:cNvSpPr txBox="1"/>
              <p:nvPr/>
            </p:nvSpPr>
            <p:spPr>
              <a:xfrm>
                <a:off x="227002" y="4499908"/>
                <a:ext cx="743973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9BA797C-C573-AD7B-5F02-88FF7EBB7264}"/>
                  </a:ext>
                </a:extLst>
              </p:cNvPr>
              <p:cNvSpPr txBox="1"/>
              <p:nvPr/>
            </p:nvSpPr>
            <p:spPr>
              <a:xfrm>
                <a:off x="227002" y="5212966"/>
                <a:ext cx="743973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EE686B4-95D5-AC4B-15E7-16B4D6F39462}"/>
                  </a:ext>
                </a:extLst>
              </p:cNvPr>
              <p:cNvSpPr txBox="1"/>
              <p:nvPr/>
            </p:nvSpPr>
            <p:spPr>
              <a:xfrm>
                <a:off x="1409725" y="6219425"/>
                <a:ext cx="579225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8C44BD-3606-D6D2-F3B7-9D9AA2DAB217}"/>
                  </a:ext>
                </a:extLst>
              </p:cNvPr>
              <p:cNvSpPr txBox="1"/>
              <p:nvPr/>
            </p:nvSpPr>
            <p:spPr>
              <a:xfrm>
                <a:off x="2127915" y="6219425"/>
                <a:ext cx="579225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48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12CB63E-9012-8141-FDDF-DD523AC98229}"/>
                  </a:ext>
                </a:extLst>
              </p:cNvPr>
              <p:cNvSpPr txBox="1"/>
              <p:nvPr/>
            </p:nvSpPr>
            <p:spPr>
              <a:xfrm>
                <a:off x="731552" y="6617335"/>
                <a:ext cx="2653768" cy="710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b="1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AR Duration </a:t>
                </a:r>
              </a:p>
              <a:p>
                <a:pPr algn="ctr"/>
                <a:r>
                  <a:rPr lang="en-US" sz="1100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(IVT&gt;250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kg m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) (hours)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10F94-59C0-F71F-3D3C-27A6C4FB892C}"/>
                </a:ext>
              </a:extLst>
            </p:cNvPr>
            <p:cNvSpPr txBox="1"/>
            <p:nvPr/>
          </p:nvSpPr>
          <p:spPr>
            <a:xfrm>
              <a:off x="1788638" y="5529281"/>
              <a:ext cx="8847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Not an AR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9EA2B7-7FEF-8146-25F7-C0BE4F090198}"/>
                </a:ext>
              </a:extLst>
            </p:cNvPr>
            <p:cNvSpPr txBox="1"/>
            <p:nvPr/>
          </p:nvSpPr>
          <p:spPr>
            <a:xfrm>
              <a:off x="1127472" y="2094468"/>
              <a:ext cx="2209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Rank (1–5) </a:t>
              </a:r>
            </a:p>
            <a:p>
              <a:pPr algn="ctr"/>
              <a:r>
                <a:rPr lang="en-US" sz="11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(Denoted by color)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26F4B63D-B955-3096-6008-7E79DA87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98978" y="1049272"/>
            <a:ext cx="6521774" cy="489133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F49D7CD-20FD-2954-74EC-C7656FAEE9E9}"/>
              </a:ext>
            </a:extLst>
          </p:cNvPr>
          <p:cNvSpPr txBox="1"/>
          <p:nvPr/>
        </p:nvSpPr>
        <p:spPr>
          <a:xfrm>
            <a:off x="5436553" y="4578322"/>
            <a:ext cx="584508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an </a:t>
            </a:r>
            <a:r>
              <a:rPr lang="en-US" b="1" dirty="0">
                <a:solidFill>
                  <a:srgbClr val="FF0000"/>
                </a:solidFill>
              </a:rPr>
              <a:t>AR4</a:t>
            </a:r>
            <a:r>
              <a:rPr lang="en-US" dirty="0"/>
              <a:t> with a maximum IVT magnitude of 1010 kg/</a:t>
            </a:r>
            <a:r>
              <a:rPr lang="en-US" dirty="0" err="1"/>
              <a:t>ms</a:t>
            </a:r>
            <a:r>
              <a:rPr lang="en-US" dirty="0"/>
              <a:t> and duration of 25 hours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F454094-54F9-6173-0CD2-B2D069727CD5}"/>
              </a:ext>
            </a:extLst>
          </p:cNvPr>
          <p:cNvSpPr/>
          <p:nvPr/>
        </p:nvSpPr>
        <p:spPr>
          <a:xfrm>
            <a:off x="2489314" y="2452120"/>
            <a:ext cx="365760" cy="3672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Up Arrow 69">
            <a:extLst>
              <a:ext uri="{FF2B5EF4-FFF2-40B4-BE49-F238E27FC236}">
                <a16:creationId xmlns:a16="http://schemas.microsoft.com/office/drawing/2014/main" id="{7602255F-4E47-AFA5-D62E-A8768110555C}"/>
              </a:ext>
            </a:extLst>
          </p:cNvPr>
          <p:cNvSpPr/>
          <p:nvPr/>
        </p:nvSpPr>
        <p:spPr>
          <a:xfrm>
            <a:off x="3486183" y="1834343"/>
            <a:ext cx="252929" cy="2743979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Increasingly Hazardous</a:t>
            </a:r>
          </a:p>
        </p:txBody>
      </p:sp>
      <p:sp>
        <p:nvSpPr>
          <p:cNvPr id="71" name="Up Arrow 70">
            <a:extLst>
              <a:ext uri="{FF2B5EF4-FFF2-40B4-BE49-F238E27FC236}">
                <a16:creationId xmlns:a16="http://schemas.microsoft.com/office/drawing/2014/main" id="{67F3D74B-D89A-4F36-9906-E2A2676815A2}"/>
              </a:ext>
            </a:extLst>
          </p:cNvPr>
          <p:cNvSpPr/>
          <p:nvPr/>
        </p:nvSpPr>
        <p:spPr>
          <a:xfrm flipV="1">
            <a:off x="3649655" y="2318800"/>
            <a:ext cx="252929" cy="2743979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Increasingly Beneficial</a:t>
            </a:r>
          </a:p>
        </p:txBody>
      </p:sp>
    </p:spTree>
    <p:extLst>
      <p:ext uri="{BB962C8B-B14F-4D97-AF65-F5344CB8AC3E}">
        <p14:creationId xmlns:p14="http://schemas.microsoft.com/office/powerpoint/2010/main" val="294209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Integrated Vapor Transport to Identify ARs and other Precip Extremes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6F4B63D-B955-3096-6008-7E79DA87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205"/>
            <a:ext cx="6173897" cy="463042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F49D7CD-20FD-2954-74EC-C7656FAEE9E9}"/>
              </a:ext>
            </a:extLst>
          </p:cNvPr>
          <p:cNvSpPr txBox="1"/>
          <p:nvPr/>
        </p:nvSpPr>
        <p:spPr>
          <a:xfrm>
            <a:off x="339752" y="4250382"/>
            <a:ext cx="550699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an </a:t>
            </a:r>
            <a:r>
              <a:rPr lang="en-US" b="1" dirty="0">
                <a:solidFill>
                  <a:srgbClr val="FF0000"/>
                </a:solidFill>
              </a:rPr>
              <a:t>AR5</a:t>
            </a:r>
            <a:r>
              <a:rPr lang="en-US" dirty="0"/>
              <a:t> with a maximum IVT magnitude of 1640 kg/</a:t>
            </a:r>
            <a:r>
              <a:rPr lang="en-US" dirty="0" err="1"/>
              <a:t>ms</a:t>
            </a:r>
            <a:r>
              <a:rPr lang="en-US" dirty="0"/>
              <a:t> and duration of 39 hours (remnants of TS Nicole)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FA001-B3BD-6C9E-B205-112101FC6C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18103" y="939205"/>
            <a:ext cx="6173897" cy="4630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EAC564-DB93-2698-9E4B-9B4F40A64027}"/>
              </a:ext>
            </a:extLst>
          </p:cNvPr>
          <p:cNvSpPr txBox="1"/>
          <p:nvPr/>
        </p:nvSpPr>
        <p:spPr>
          <a:xfrm>
            <a:off x="6345250" y="4250382"/>
            <a:ext cx="551960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an </a:t>
            </a:r>
            <a:r>
              <a:rPr lang="en-US" b="1" dirty="0">
                <a:solidFill>
                  <a:srgbClr val="FF0000"/>
                </a:solidFill>
              </a:rPr>
              <a:t>AR5</a:t>
            </a:r>
            <a:r>
              <a:rPr lang="en-US" dirty="0"/>
              <a:t> with a maximum IVT magnitude of 1625 kg/</a:t>
            </a:r>
            <a:r>
              <a:rPr lang="en-US" dirty="0" err="1"/>
              <a:t>ms</a:t>
            </a:r>
            <a:r>
              <a:rPr lang="en-US" dirty="0"/>
              <a:t> and duration of 32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77882-C32F-E538-BF29-84148E5FA650}"/>
              </a:ext>
            </a:extLst>
          </p:cNvPr>
          <p:cNvSpPr txBox="1"/>
          <p:nvPr/>
        </p:nvSpPr>
        <p:spPr>
          <a:xfrm>
            <a:off x="375638" y="1782501"/>
            <a:ext cx="175560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30 September 2010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7D007-FE2F-9051-821E-A5C86DD01C27}"/>
              </a:ext>
            </a:extLst>
          </p:cNvPr>
          <p:cNvSpPr txBox="1"/>
          <p:nvPr/>
        </p:nvSpPr>
        <p:spPr>
          <a:xfrm>
            <a:off x="6393741" y="1782500"/>
            <a:ext cx="160653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November 2019</a:t>
            </a:r>
          </a:p>
        </p:txBody>
      </p:sp>
    </p:spTree>
    <p:extLst>
      <p:ext uri="{BB962C8B-B14F-4D97-AF65-F5344CB8AC3E}">
        <p14:creationId xmlns:p14="http://schemas.microsoft.com/office/powerpoint/2010/main" val="1141524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Integrated Vapor Transport to Identify ARs and other Precip Extremes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6F4B63D-B955-3096-6008-7E79DA87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39205"/>
            <a:ext cx="6173897" cy="46304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F49D7CD-20FD-2954-74EC-C7656FAEE9E9}"/>
              </a:ext>
            </a:extLst>
          </p:cNvPr>
          <p:cNvSpPr txBox="1"/>
          <p:nvPr/>
        </p:nvSpPr>
        <p:spPr>
          <a:xfrm>
            <a:off x="339752" y="4250382"/>
            <a:ext cx="550699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an </a:t>
            </a:r>
            <a:r>
              <a:rPr lang="en-US" b="1" dirty="0">
                <a:solidFill>
                  <a:srgbClr val="FF0000"/>
                </a:solidFill>
              </a:rPr>
              <a:t>AR4</a:t>
            </a:r>
            <a:r>
              <a:rPr lang="en-US" dirty="0"/>
              <a:t> with a maximum IVT magnitude of 917 kg/</a:t>
            </a:r>
            <a:r>
              <a:rPr lang="en-US" dirty="0" err="1"/>
              <a:t>ms</a:t>
            </a:r>
            <a:r>
              <a:rPr lang="en-US" dirty="0"/>
              <a:t> and duration of 64 hours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FA001-B3BD-6C9E-B205-112101FC6C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18103" y="939205"/>
            <a:ext cx="6173896" cy="4630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EAC564-DB93-2698-9E4B-9B4F40A64027}"/>
              </a:ext>
            </a:extLst>
          </p:cNvPr>
          <p:cNvSpPr txBox="1"/>
          <p:nvPr/>
        </p:nvSpPr>
        <p:spPr>
          <a:xfrm>
            <a:off x="6345250" y="4250382"/>
            <a:ext cx="551960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an </a:t>
            </a:r>
            <a:r>
              <a:rPr lang="en-US" b="1" dirty="0">
                <a:solidFill>
                  <a:srgbClr val="FF0000"/>
                </a:solidFill>
              </a:rPr>
              <a:t>AR2</a:t>
            </a:r>
            <a:r>
              <a:rPr lang="en-US" dirty="0"/>
              <a:t> with a maximum IVT magnitude of 826 kg/</a:t>
            </a:r>
            <a:r>
              <a:rPr lang="en-US" dirty="0" err="1"/>
              <a:t>ms</a:t>
            </a:r>
            <a:r>
              <a:rPr lang="en-US" dirty="0"/>
              <a:t> and duration of 21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E6341-6E43-82EB-EC69-7CDA5141C8A2}"/>
              </a:ext>
            </a:extLst>
          </p:cNvPr>
          <p:cNvSpPr txBox="1"/>
          <p:nvPr/>
        </p:nvSpPr>
        <p:spPr>
          <a:xfrm>
            <a:off x="375638" y="1782501"/>
            <a:ext cx="12682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27 June 2006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2C061-3DE6-9E0A-78A0-D37D748832D8}"/>
              </a:ext>
            </a:extLst>
          </p:cNvPr>
          <p:cNvSpPr txBox="1"/>
          <p:nvPr/>
        </p:nvSpPr>
        <p:spPr>
          <a:xfrm>
            <a:off x="6393741" y="1782500"/>
            <a:ext cx="11400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April 2005</a:t>
            </a:r>
          </a:p>
        </p:txBody>
      </p:sp>
    </p:spTree>
    <p:extLst>
      <p:ext uri="{BB962C8B-B14F-4D97-AF65-F5344CB8AC3E}">
        <p14:creationId xmlns:p14="http://schemas.microsoft.com/office/powerpoint/2010/main" val="871992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Integrated Vapor Transport to Identify ARs and other Precip Extremes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6F4B63D-B955-3096-6008-7E79DA87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39205"/>
            <a:ext cx="6173896" cy="46304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F49D7CD-20FD-2954-74EC-C7656FAEE9E9}"/>
              </a:ext>
            </a:extLst>
          </p:cNvPr>
          <p:cNvSpPr txBox="1"/>
          <p:nvPr/>
        </p:nvSpPr>
        <p:spPr>
          <a:xfrm>
            <a:off x="339752" y="4250382"/>
            <a:ext cx="550699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Hurricane Irene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FA001-B3BD-6C9E-B205-112101FC6C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18103" y="939205"/>
            <a:ext cx="6173896" cy="4630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EAC564-DB93-2698-9E4B-9B4F40A64027}"/>
              </a:ext>
            </a:extLst>
          </p:cNvPr>
          <p:cNvSpPr txBox="1"/>
          <p:nvPr/>
        </p:nvSpPr>
        <p:spPr>
          <a:xfrm>
            <a:off x="6345250" y="4250382"/>
            <a:ext cx="551960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Remnants of Tropical Storm Lee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AR4</a:t>
            </a:r>
            <a:r>
              <a:rPr lang="en-US" dirty="0"/>
              <a:t> with max IVT mag. of 826 kg/</a:t>
            </a:r>
            <a:r>
              <a:rPr lang="en-US" dirty="0" err="1"/>
              <a:t>ms</a:t>
            </a:r>
            <a:r>
              <a:rPr lang="en-US" dirty="0"/>
              <a:t> and duration of 21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E6341-6E43-82EB-EC69-7CDA5141C8A2}"/>
              </a:ext>
            </a:extLst>
          </p:cNvPr>
          <p:cNvSpPr txBox="1"/>
          <p:nvPr/>
        </p:nvSpPr>
        <p:spPr>
          <a:xfrm>
            <a:off x="375638" y="1782501"/>
            <a:ext cx="14382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28 August 2011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2C061-3DE6-9E0A-78A0-D37D748832D8}"/>
              </a:ext>
            </a:extLst>
          </p:cNvPr>
          <p:cNvSpPr txBox="1"/>
          <p:nvPr/>
        </p:nvSpPr>
        <p:spPr>
          <a:xfrm>
            <a:off x="6393741" y="1782500"/>
            <a:ext cx="165622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7 September 2011</a:t>
            </a:r>
          </a:p>
        </p:txBody>
      </p:sp>
    </p:spTree>
    <p:extLst>
      <p:ext uri="{BB962C8B-B14F-4D97-AF65-F5344CB8AC3E}">
        <p14:creationId xmlns:p14="http://schemas.microsoft.com/office/powerpoint/2010/main" val="399954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Integrated Vapor Transport to Identify ARs and other Precip Extremes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6F4B63D-B955-3096-6008-7E79DA87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39205"/>
            <a:ext cx="6173897" cy="46304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F49D7CD-20FD-2954-74EC-C7656FAEE9E9}"/>
              </a:ext>
            </a:extLst>
          </p:cNvPr>
          <p:cNvSpPr txBox="1"/>
          <p:nvPr/>
        </p:nvSpPr>
        <p:spPr>
          <a:xfrm>
            <a:off x="328250" y="4265443"/>
            <a:ext cx="5485816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an </a:t>
            </a:r>
            <a:r>
              <a:rPr lang="en-US" b="1" dirty="0">
                <a:solidFill>
                  <a:srgbClr val="FF0000"/>
                </a:solidFill>
              </a:rPr>
              <a:t>AR3</a:t>
            </a:r>
            <a:r>
              <a:rPr lang="en-US" dirty="0"/>
              <a:t> with a maximum IVT magnitude of 908 kg/</a:t>
            </a:r>
            <a:r>
              <a:rPr lang="en-US" dirty="0" err="1"/>
              <a:t>ms</a:t>
            </a:r>
            <a:r>
              <a:rPr lang="en-US" dirty="0"/>
              <a:t> and a duration of 35 hours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3F287-351D-39AC-BB3F-B419762FD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605" y="1634885"/>
            <a:ext cx="5485817" cy="37243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D033B7-7EB3-72DC-5F29-C398B68146E0}"/>
              </a:ext>
            </a:extLst>
          </p:cNvPr>
          <p:cNvSpPr/>
          <p:nvPr/>
        </p:nvSpPr>
        <p:spPr>
          <a:xfrm rot="20412035">
            <a:off x="4224509" y="2697694"/>
            <a:ext cx="1031563" cy="699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54E085-2CFF-0AF9-FE51-B5F8A74BE7AC}"/>
              </a:ext>
            </a:extLst>
          </p:cNvPr>
          <p:cNvSpPr/>
          <p:nvPr/>
        </p:nvSpPr>
        <p:spPr>
          <a:xfrm>
            <a:off x="6518975" y="1793632"/>
            <a:ext cx="4953447" cy="28545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C073A-BC15-BCA3-4EDD-3C71A77D378E}"/>
              </a:ext>
            </a:extLst>
          </p:cNvPr>
          <p:cNvSpPr txBox="1"/>
          <p:nvPr/>
        </p:nvSpPr>
        <p:spPr>
          <a:xfrm>
            <a:off x="6925733" y="1285027"/>
            <a:ext cx="4424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Weather Service Weather Prediction Center </a:t>
            </a:r>
          </a:p>
          <a:p>
            <a:pPr algn="ctr"/>
            <a:r>
              <a:rPr lang="en-US" dirty="0"/>
              <a:t>Mesoscale Precipitation Discussion 30 April 2020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85C214-6276-E14B-ABDA-8D88A9CD8198}"/>
              </a:ext>
            </a:extLst>
          </p:cNvPr>
          <p:cNvCxnSpPr>
            <a:stCxn id="9" idx="3"/>
            <a:endCxn id="14" idx="1"/>
          </p:cNvCxnSpPr>
          <p:nvPr/>
        </p:nvCxnSpPr>
        <p:spPr>
          <a:xfrm>
            <a:off x="5225581" y="2872593"/>
            <a:ext cx="1293394" cy="34832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FA09E07-127A-B2D9-214D-147D7E9EBFED}"/>
              </a:ext>
            </a:extLst>
          </p:cNvPr>
          <p:cNvSpPr txBox="1"/>
          <p:nvPr/>
        </p:nvSpPr>
        <p:spPr>
          <a:xfrm>
            <a:off x="375638" y="1782501"/>
            <a:ext cx="12394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30 April 2020</a:t>
            </a:r>
          </a:p>
        </p:txBody>
      </p:sp>
    </p:spTree>
    <p:extLst>
      <p:ext uri="{BB962C8B-B14F-4D97-AF65-F5344CB8AC3E}">
        <p14:creationId xmlns:p14="http://schemas.microsoft.com/office/powerpoint/2010/main" val="359654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3D878C-B436-5C98-A570-00CE51AA4708}"/>
              </a:ext>
            </a:extLst>
          </p:cNvPr>
          <p:cNvSpPr/>
          <p:nvPr/>
        </p:nvSpPr>
        <p:spPr>
          <a:xfrm>
            <a:off x="192341" y="4786524"/>
            <a:ext cx="502549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ClrTx/>
              <a:tabLst>
                <a:tab pos="-746760" algn="l"/>
                <a:tab pos="-457200" algn="l"/>
                <a:tab pos="0" algn="l"/>
                <a:tab pos="457200" algn="l"/>
                <a:tab pos="914400" algn="l"/>
                <a:tab pos="1028700" algn="l"/>
                <a:tab pos="1143000" algn="l"/>
                <a:tab pos="2286000" algn="l"/>
              </a:tabLst>
              <a:defRPr/>
            </a:pPr>
            <a:r>
              <a:rPr lang="en-US" sz="1200" kern="1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Sukovich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(2014, WAF): Extreme quantitative precipitation forecast performance at the Weather Prediction Center from 2001 to 2011 (contact: F. M. Ralph, </a:t>
            </a:r>
            <a:r>
              <a:rPr lang="en-US" sz="1200" kern="1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mralph@ucsd.edu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2B3D05-EB18-D9EF-F347-5D143B11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25" y="1269914"/>
            <a:ext cx="5086002" cy="31188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53ECFA-D951-EF1D-A988-365476EA31B3}"/>
              </a:ext>
            </a:extLst>
          </p:cNvPr>
          <p:cNvSpPr txBox="1"/>
          <p:nvPr/>
        </p:nvSpPr>
        <p:spPr>
          <a:xfrm>
            <a:off x="192341" y="761686"/>
            <a:ext cx="505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Regional thresholds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Top 1% and 0.1% heaviest daily precipitation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058FB-6960-40E3-15D2-FEAF007022B4}"/>
              </a:ext>
            </a:extLst>
          </p:cNvPr>
          <p:cNvSpPr/>
          <p:nvPr/>
        </p:nvSpPr>
        <p:spPr>
          <a:xfrm>
            <a:off x="194417" y="761685"/>
            <a:ext cx="5054710" cy="39907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EB374-8DD3-B673-E6E1-C7F85D6C81A4}"/>
              </a:ext>
            </a:extLst>
          </p:cNvPr>
          <p:cNvSpPr txBox="1"/>
          <p:nvPr/>
        </p:nvSpPr>
        <p:spPr>
          <a:xfrm>
            <a:off x="192341" y="4388724"/>
            <a:ext cx="5054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Used 32-km gridded 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NCEP/WPC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QPE 2001–2011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&gt;12M wet days)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on U.S. Extreme Precipitation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4C7CA9-3D99-E58E-5221-C4FECFD94F06}"/>
              </a:ext>
            </a:extLst>
          </p:cNvPr>
          <p:cNvSpPr/>
          <p:nvPr/>
        </p:nvSpPr>
        <p:spPr>
          <a:xfrm>
            <a:off x="3946357" y="2040129"/>
            <a:ext cx="1097280" cy="109728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1B82B25-535C-14A1-75A8-12F734388A9B}"/>
              </a:ext>
            </a:extLst>
          </p:cNvPr>
          <p:cNvSpPr>
            <a:spLocks noChangeAspect="1"/>
          </p:cNvSpPr>
          <p:nvPr/>
        </p:nvSpPr>
        <p:spPr>
          <a:xfrm>
            <a:off x="141322" y="1485313"/>
            <a:ext cx="1929065" cy="192906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BBC35F-87E1-C249-A7A5-8EC47A0AE853}"/>
              </a:ext>
            </a:extLst>
          </p:cNvPr>
          <p:cNvSpPr txBox="1"/>
          <p:nvPr/>
        </p:nvSpPr>
        <p:spPr>
          <a:xfrm>
            <a:off x="5439508" y="1260048"/>
            <a:ext cx="6558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 1% and top 0.1% of wet days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(i.e., extreme precipitation) in </a:t>
            </a:r>
          </a:p>
          <a:p>
            <a:pPr algn="ctr"/>
            <a:r>
              <a:rPr lang="en-US" sz="2400" b="1" dirty="0">
                <a:solidFill>
                  <a:srgbClr val="00AE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Mid-Atlantic River Forecast Center (MRFC)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region are comparable to regional extremes in western RFC regions (on average)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 1.0% MARFC = CNRFC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 0.1% MARFC &gt; CNRFC</a:t>
            </a:r>
          </a:p>
        </p:txBody>
      </p:sp>
    </p:spTree>
    <p:extLst>
      <p:ext uri="{BB962C8B-B14F-4D97-AF65-F5344CB8AC3E}">
        <p14:creationId xmlns:p14="http://schemas.microsoft.com/office/powerpoint/2010/main" val="109288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on U.S. Precipitation Forecast Skill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FEA43B-5E2C-988C-47C8-96E827817118}"/>
              </a:ext>
            </a:extLst>
          </p:cNvPr>
          <p:cNvGrpSpPr/>
          <p:nvPr/>
        </p:nvGrpSpPr>
        <p:grpSpPr>
          <a:xfrm>
            <a:off x="2774735" y="822541"/>
            <a:ext cx="6642530" cy="5041201"/>
            <a:chOff x="5440109" y="822541"/>
            <a:chExt cx="6642530" cy="50412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8E0417-33C4-9F32-2B29-6AF0E9EBC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430" t="23638" r="23393" b="12903"/>
            <a:stretch/>
          </p:blipFill>
          <p:spPr>
            <a:xfrm>
              <a:off x="5488237" y="822541"/>
              <a:ext cx="6362473" cy="43674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67219D-430E-A130-CB35-D966F0A95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8717"/>
            <a:stretch/>
          </p:blipFill>
          <p:spPr>
            <a:xfrm>
              <a:off x="5440109" y="5300059"/>
              <a:ext cx="6519540" cy="318304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5CB90B9-605B-6737-3C66-A73C78DD1C62}"/>
                </a:ext>
              </a:extLst>
            </p:cNvPr>
            <p:cNvCxnSpPr>
              <a:cxnSpLocks/>
            </p:cNvCxnSpPr>
            <p:nvPr/>
          </p:nvCxnSpPr>
          <p:spPr>
            <a:xfrm>
              <a:off x="8879305" y="1708251"/>
              <a:ext cx="2926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946BFF-08B4-6FF3-2050-8DB25948C621}"/>
                </a:ext>
              </a:extLst>
            </p:cNvPr>
            <p:cNvSpPr txBox="1"/>
            <p:nvPr/>
          </p:nvSpPr>
          <p:spPr>
            <a:xfrm>
              <a:off x="5531370" y="5586743"/>
              <a:ext cx="65512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Used 32-km gridded NCEP/WPC QPE/QPF from 2007</a:t>
              </a:r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2011 for 1-d lead time.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65FB6D-41A7-2EF1-0A6E-72FA406E8277}"/>
                </a:ext>
              </a:extLst>
            </p:cNvPr>
            <p:cNvCxnSpPr>
              <a:cxnSpLocks/>
            </p:cNvCxnSpPr>
            <p:nvPr/>
          </p:nvCxnSpPr>
          <p:spPr>
            <a:xfrm>
              <a:off x="5867400" y="1571893"/>
              <a:ext cx="2926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2F0119-41B7-9F34-4E42-5FB965326394}"/>
                </a:ext>
              </a:extLst>
            </p:cNvPr>
            <p:cNvCxnSpPr>
              <a:cxnSpLocks/>
            </p:cNvCxnSpPr>
            <p:nvPr/>
          </p:nvCxnSpPr>
          <p:spPr>
            <a:xfrm>
              <a:off x="5867400" y="3095893"/>
              <a:ext cx="2926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4913E9-D040-9878-5BFC-9A85C6A58644}"/>
                </a:ext>
              </a:extLst>
            </p:cNvPr>
            <p:cNvCxnSpPr>
              <a:cxnSpLocks/>
            </p:cNvCxnSpPr>
            <p:nvPr/>
          </p:nvCxnSpPr>
          <p:spPr>
            <a:xfrm>
              <a:off x="5867400" y="4412554"/>
              <a:ext cx="2926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B0B7B38-04F1-A133-16A2-A2451C5CAC50}"/>
                </a:ext>
              </a:extLst>
            </p:cNvPr>
            <p:cNvCxnSpPr>
              <a:cxnSpLocks/>
            </p:cNvCxnSpPr>
            <p:nvPr/>
          </p:nvCxnSpPr>
          <p:spPr>
            <a:xfrm>
              <a:off x="8879305" y="4564954"/>
              <a:ext cx="2926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85B3C3-D2E0-5265-5AB9-1B7CC940FB2A}"/>
                </a:ext>
              </a:extLst>
            </p:cNvPr>
            <p:cNvCxnSpPr>
              <a:cxnSpLocks/>
            </p:cNvCxnSpPr>
            <p:nvPr/>
          </p:nvCxnSpPr>
          <p:spPr>
            <a:xfrm>
              <a:off x="8879305" y="2996838"/>
              <a:ext cx="2926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A8632F-9677-4DB1-035F-B6BCAD1161C6}"/>
              </a:ext>
            </a:extLst>
          </p:cNvPr>
          <p:cNvCxnSpPr>
            <a:cxnSpLocks/>
          </p:cNvCxnSpPr>
          <p:nvPr/>
        </p:nvCxnSpPr>
        <p:spPr>
          <a:xfrm>
            <a:off x="2297723" y="1708251"/>
            <a:ext cx="2930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C7FD27-2819-FC5E-77B4-99E7C136DBA7}"/>
              </a:ext>
            </a:extLst>
          </p:cNvPr>
          <p:cNvSpPr txBox="1"/>
          <p:nvPr/>
        </p:nvSpPr>
        <p:spPr>
          <a:xfrm>
            <a:off x="134953" y="1536724"/>
            <a:ext cx="219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Probability of Detection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071506-02C6-0C1B-5D5C-233164E94C25}"/>
              </a:ext>
            </a:extLst>
          </p:cNvPr>
          <p:cNvCxnSpPr>
            <a:cxnSpLocks/>
          </p:cNvCxnSpPr>
          <p:nvPr/>
        </p:nvCxnSpPr>
        <p:spPr>
          <a:xfrm>
            <a:off x="2294090" y="3078362"/>
            <a:ext cx="2930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AFBF3F2-32F8-0D07-4E27-58C046AB2E4A}"/>
              </a:ext>
            </a:extLst>
          </p:cNvPr>
          <p:cNvSpPr txBox="1"/>
          <p:nvPr/>
        </p:nvSpPr>
        <p:spPr>
          <a:xfrm>
            <a:off x="628677" y="2906835"/>
            <a:ext cx="1697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False Alarm Ratio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CE2E3F-AEC0-4771-80DA-BD297C0991BA}"/>
              </a:ext>
            </a:extLst>
          </p:cNvPr>
          <p:cNvCxnSpPr>
            <a:cxnSpLocks/>
          </p:cNvCxnSpPr>
          <p:nvPr/>
        </p:nvCxnSpPr>
        <p:spPr>
          <a:xfrm>
            <a:off x="2294090" y="4449474"/>
            <a:ext cx="2930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B3807C-0E9C-FA92-289F-921328F30703}"/>
              </a:ext>
            </a:extLst>
          </p:cNvPr>
          <p:cNvSpPr txBox="1"/>
          <p:nvPr/>
        </p:nvSpPr>
        <p:spPr>
          <a:xfrm>
            <a:off x="242354" y="4289670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Critical Success Index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2D3ECC-2D3E-98D3-B967-1CA1C9845CFC}"/>
              </a:ext>
            </a:extLst>
          </p:cNvPr>
          <p:cNvSpPr txBox="1"/>
          <p:nvPr/>
        </p:nvSpPr>
        <p:spPr>
          <a:xfrm>
            <a:off x="9369137" y="2126842"/>
            <a:ext cx="2634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QPF forecast skill highest, with lowest false alarm ratio, over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Mid-Atlantic/ Northeast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732EA0-302C-C191-3FAD-1A7A9148E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673" y="4310404"/>
            <a:ext cx="1682556" cy="103176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BA4D54-B8A9-DBCF-1808-04880DDD5454}"/>
              </a:ext>
            </a:extLst>
          </p:cNvPr>
          <p:cNvSpPr txBox="1"/>
          <p:nvPr/>
        </p:nvSpPr>
        <p:spPr>
          <a:xfrm>
            <a:off x="3682314" y="695427"/>
            <a:ext cx="20345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Top 1.0% Dec-Jan-Feb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7CD8D0-5AB0-3040-E1C0-72B47B67E1F4}"/>
              </a:ext>
            </a:extLst>
          </p:cNvPr>
          <p:cNvSpPr txBox="1"/>
          <p:nvPr/>
        </p:nvSpPr>
        <p:spPr>
          <a:xfrm>
            <a:off x="6683390" y="695241"/>
            <a:ext cx="19559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Top 1.0% Jun-Jul-Aug</a:t>
            </a:r>
          </a:p>
        </p:txBody>
      </p:sp>
    </p:spTree>
    <p:extLst>
      <p:ext uri="{BB962C8B-B14F-4D97-AF65-F5344CB8AC3E}">
        <p14:creationId xmlns:p14="http://schemas.microsoft.com/office/powerpoint/2010/main" val="2066873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Precipitation Forecast Skill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4C086-47B0-B8A1-6760-EE5537C2F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998" y="1542420"/>
            <a:ext cx="6089904" cy="439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87CBE-953B-5113-B22E-0E3B59A33B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99048" y="1541094"/>
            <a:ext cx="6089904" cy="4398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1F3FF-5ADB-6B33-57CD-0577F232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1541094"/>
            <a:ext cx="6089904" cy="439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63D45-712F-31B0-C909-62C62322F4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102096" y="1542420"/>
            <a:ext cx="6089904" cy="4398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75EE37-4149-6840-D94D-F7FCD5537E9B}"/>
              </a:ext>
            </a:extLst>
          </p:cNvPr>
          <p:cNvSpPr txBox="1"/>
          <p:nvPr/>
        </p:nvSpPr>
        <p:spPr>
          <a:xfrm>
            <a:off x="674540" y="5126238"/>
            <a:ext cx="36231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Data provided by the NOAA/Weather Prediction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42569-E180-78D7-1D30-69486F41E92F}"/>
              </a:ext>
            </a:extLst>
          </p:cNvPr>
          <p:cNvSpPr txBox="1"/>
          <p:nvPr/>
        </p:nvSpPr>
        <p:spPr>
          <a:xfrm>
            <a:off x="6765490" y="5126238"/>
            <a:ext cx="36231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Data provided by the NOAA/Weather Prediction 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7C2CD-8C96-3D8A-2309-86C8B938D02B}"/>
              </a:ext>
            </a:extLst>
          </p:cNvPr>
          <p:cNvSpPr txBox="1"/>
          <p:nvPr/>
        </p:nvSpPr>
        <p:spPr>
          <a:xfrm>
            <a:off x="725339" y="1958498"/>
            <a:ext cx="662361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Day-1</a:t>
            </a:r>
          </a:p>
          <a:p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Day-2</a:t>
            </a:r>
          </a:p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744F6-481A-C763-2E73-CF89591D0196}"/>
              </a:ext>
            </a:extLst>
          </p:cNvPr>
          <p:cNvSpPr txBox="1"/>
          <p:nvPr/>
        </p:nvSpPr>
        <p:spPr>
          <a:xfrm>
            <a:off x="6811245" y="1961803"/>
            <a:ext cx="662361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Day-1</a:t>
            </a:r>
          </a:p>
          <a:p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Day-2</a:t>
            </a:r>
          </a:p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8B4D91-ED52-73AC-8587-3722FCD96A3C}"/>
              </a:ext>
            </a:extLst>
          </p:cNvPr>
          <p:cNvCxnSpPr/>
          <p:nvPr/>
        </p:nvCxnSpPr>
        <p:spPr>
          <a:xfrm flipV="1">
            <a:off x="4444678" y="1958498"/>
            <a:ext cx="0" cy="3479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A65AD9-CBFC-220E-D496-37464B1DA7A2}"/>
              </a:ext>
            </a:extLst>
          </p:cNvPr>
          <p:cNvSpPr txBox="1"/>
          <p:nvPr/>
        </p:nvSpPr>
        <p:spPr>
          <a:xfrm>
            <a:off x="3534318" y="1918232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Up to 2007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39CF19-AFB6-D1C8-25E4-D9C126BFBB15}"/>
              </a:ext>
            </a:extLst>
          </p:cNvPr>
          <p:cNvSpPr txBox="1"/>
          <p:nvPr/>
        </p:nvSpPr>
        <p:spPr>
          <a:xfrm>
            <a:off x="4408763" y="1918232"/>
            <a:ext cx="949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2008–2021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F254E-273A-57C5-8DC0-6168A34D2578}"/>
              </a:ext>
            </a:extLst>
          </p:cNvPr>
          <p:cNvCxnSpPr/>
          <p:nvPr/>
        </p:nvCxnSpPr>
        <p:spPr>
          <a:xfrm flipV="1">
            <a:off x="10530584" y="1950008"/>
            <a:ext cx="0" cy="3479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26BFB4B-AB7C-CB25-6173-5879F885E42E}"/>
              </a:ext>
            </a:extLst>
          </p:cNvPr>
          <p:cNvSpPr txBox="1"/>
          <p:nvPr/>
        </p:nvSpPr>
        <p:spPr>
          <a:xfrm>
            <a:off x="9620224" y="1909742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Up to 2007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9B2FF5-250C-46B2-21B7-8ED4C574BD8B}"/>
              </a:ext>
            </a:extLst>
          </p:cNvPr>
          <p:cNvSpPr txBox="1"/>
          <p:nvPr/>
        </p:nvSpPr>
        <p:spPr>
          <a:xfrm>
            <a:off x="10494669" y="1909742"/>
            <a:ext cx="949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2008–2021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2EC96A-0D16-CAF9-D87D-5700C9A88B3B}"/>
              </a:ext>
            </a:extLst>
          </p:cNvPr>
          <p:cNvSpPr txBox="1"/>
          <p:nvPr/>
        </p:nvSpPr>
        <p:spPr>
          <a:xfrm>
            <a:off x="-3998" y="630499"/>
            <a:ext cx="8411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Analyzing NOAA Weather Prediction Center Quantitative Precipitation Forecast (QPF) Skill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23D606-23C6-C1AB-EB62-787528793734}"/>
              </a:ext>
            </a:extLst>
          </p:cNvPr>
          <p:cNvSpPr txBox="1"/>
          <p:nvPr/>
        </p:nvSpPr>
        <p:spPr>
          <a:xfrm>
            <a:off x="-1333" y="88130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Day-1, Day-2, and Day-3 QPF Threat Score for the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Continental US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1-inch and 2-inch thresholds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06B513-74A0-0531-F36B-AF01CD1FFF04}"/>
              </a:ext>
            </a:extLst>
          </p:cNvPr>
          <p:cNvSpPr txBox="1"/>
          <p:nvPr/>
        </p:nvSpPr>
        <p:spPr>
          <a:xfrm>
            <a:off x="0" y="1116084"/>
            <a:ext cx="12190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QPF Threat Scores have increased steadily at lead times of 1–3 days but have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leveled off during the last 10–15 years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FF154B-F4C0-39D3-699A-AEF72FBC2267}"/>
              </a:ext>
            </a:extLst>
          </p:cNvPr>
          <p:cNvCxnSpPr/>
          <p:nvPr/>
        </p:nvCxnSpPr>
        <p:spPr>
          <a:xfrm>
            <a:off x="3048" y="1488673"/>
            <a:ext cx="12188952" cy="0"/>
          </a:xfrm>
          <a:prstGeom prst="line">
            <a:avLst/>
          </a:prstGeom>
          <a:ln w="28575">
            <a:solidFill>
              <a:srgbClr val="00A2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C7CA844-7E3C-AB70-DBB2-808D33AE5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6167" y="1958498"/>
            <a:ext cx="1343129" cy="3912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C2440A-27A7-91D2-FE21-19729B7D5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474" y="1958498"/>
            <a:ext cx="1343129" cy="3912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6688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Vulnerability in the U.S.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2E9A8-D14B-F6AB-3292-0D64AEBB9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186" t="13157" r="5424" b="14046"/>
          <a:stretch/>
        </p:blipFill>
        <p:spPr>
          <a:xfrm>
            <a:off x="3970867" y="643462"/>
            <a:ext cx="8154792" cy="518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03C615-6417-4E8C-D26F-606CC92C03D1}"/>
              </a:ext>
            </a:extLst>
          </p:cNvPr>
          <p:cNvSpPr txBox="1"/>
          <p:nvPr/>
        </p:nvSpPr>
        <p:spPr>
          <a:xfrm>
            <a:off x="211668" y="1775127"/>
            <a:ext cx="3395132" cy="30162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Northeast and Mid-Atlantic regions have high number of extreme high streamflow days and floods by watershed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Darker Blue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High streamflow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Larger dots  More days with flood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C9D38-F7CE-14D5-E951-9B86688853CB}"/>
              </a:ext>
            </a:extLst>
          </p:cNvPr>
          <p:cNvSpPr/>
          <p:nvPr/>
        </p:nvSpPr>
        <p:spPr>
          <a:xfrm>
            <a:off x="6248400" y="643462"/>
            <a:ext cx="3572933" cy="262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E719E-E9B9-5F7F-D3C5-2AE2876D2AFA}"/>
              </a:ext>
            </a:extLst>
          </p:cNvPr>
          <p:cNvSpPr/>
          <p:nvPr/>
        </p:nvSpPr>
        <p:spPr>
          <a:xfrm>
            <a:off x="11150600" y="3809999"/>
            <a:ext cx="1041400" cy="201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0CAC50-BB93-576B-FD8A-E92CB4580F08}"/>
              </a:ext>
            </a:extLst>
          </p:cNvPr>
          <p:cNvSpPr/>
          <p:nvPr/>
        </p:nvSpPr>
        <p:spPr>
          <a:xfrm>
            <a:off x="8305800" y="5249333"/>
            <a:ext cx="1998133" cy="617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C321F-086F-B909-B8E4-E82CF1CB976D}"/>
              </a:ext>
            </a:extLst>
          </p:cNvPr>
          <p:cNvSpPr/>
          <p:nvPr/>
        </p:nvSpPr>
        <p:spPr>
          <a:xfrm>
            <a:off x="7984064" y="5397500"/>
            <a:ext cx="1202267" cy="466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62E86-51BC-8C63-3B52-1ADB3A92C68F}"/>
              </a:ext>
            </a:extLst>
          </p:cNvPr>
          <p:cNvSpPr/>
          <p:nvPr/>
        </p:nvSpPr>
        <p:spPr>
          <a:xfrm>
            <a:off x="3733797" y="4893733"/>
            <a:ext cx="2750277" cy="9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5B7E30-7DAF-CBE6-D6DE-DE807ABB1537}"/>
              </a:ext>
            </a:extLst>
          </p:cNvPr>
          <p:cNvSpPr/>
          <p:nvPr/>
        </p:nvSpPr>
        <p:spPr>
          <a:xfrm>
            <a:off x="4482400" y="5393838"/>
            <a:ext cx="2750277" cy="484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C0C01-B88C-C046-3AC9-4E5BE1B6F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3" t="4975" r="88646" b="85915"/>
          <a:stretch/>
        </p:blipFill>
        <p:spPr>
          <a:xfrm>
            <a:off x="3970867" y="613360"/>
            <a:ext cx="406400" cy="414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2BAD8C-D0F4-2555-D8A0-DDC00B38F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68" t="57506" r="3032" b="11821"/>
          <a:stretch/>
        </p:blipFill>
        <p:spPr>
          <a:xfrm>
            <a:off x="11115283" y="4045095"/>
            <a:ext cx="1010376" cy="1855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07BE12-5592-F509-1D2C-5CC65DC21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19" t="77809" r="24753" b="13210"/>
          <a:stretch/>
        </p:blipFill>
        <p:spPr>
          <a:xfrm>
            <a:off x="7981280" y="5281113"/>
            <a:ext cx="1421674" cy="38924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3D1153A-69CB-A130-72B9-79D3D5C8F5CD}"/>
              </a:ext>
            </a:extLst>
          </p:cNvPr>
          <p:cNvSpPr txBox="1"/>
          <p:nvPr/>
        </p:nvSpPr>
        <p:spPr>
          <a:xfrm>
            <a:off x="8539754" y="657728"/>
            <a:ext cx="30364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Flood Vulnerability in the U.S., 2000–2009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Average Number of Extreme High Flow Days 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 Recorded Floods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D6EDC2E-F6CB-1D60-50AE-8D90516181A0}"/>
              </a:ext>
            </a:extLst>
          </p:cNvPr>
          <p:cNvSpPr/>
          <p:nvPr/>
        </p:nvSpPr>
        <p:spPr>
          <a:xfrm>
            <a:off x="10429483" y="1540931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  <a:effectLst>
            <a:outerShdw algn="tl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82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B7465-0D8A-673C-0845-882E207FC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9" t="17196" r="26823" b="16760"/>
          <a:stretch/>
        </p:blipFill>
        <p:spPr>
          <a:xfrm>
            <a:off x="-1" y="601072"/>
            <a:ext cx="9413631" cy="5336069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BA4C6C-443B-45F3-B0B6-4896607CA4C7}"/>
              </a:ext>
            </a:extLst>
          </p:cNvPr>
          <p:cNvSpPr txBox="1"/>
          <p:nvPr/>
        </p:nvSpPr>
        <p:spPr>
          <a:xfrm>
            <a:off x="1" y="3619765"/>
            <a:ext cx="17621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buClrTx/>
              <a:defRPr/>
            </a:pPr>
            <a:r>
              <a:rPr lang="en-US" sz="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Publications: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Lavers et al. 2018 GRL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Ralph et al. 2019 BAMS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Reynolds et al. 2019 MWR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Lavers et al. 2020 Wea Fore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Lavers et al. 2020 Nature Comms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 et al. 2020 MWR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Cobb et al. 2021 MWR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Haase et al. 2021 JGR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Prince et al. 2021 GRL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Zheng et al. 2021 BAMS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Zheng et al. 2021 JGR-A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 and Ralph 2021 MWR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Cobb et al. 2022 WAF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et al. 2022a,b WAF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et al. 2022 AtmRes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Wilson et al. 2022 BAMS</a:t>
            </a:r>
          </a:p>
          <a:p>
            <a:pPr defTabSz="914354">
              <a:buClrTx/>
              <a:defRPr/>
            </a:pPr>
            <a:r>
              <a:rPr lang="en-US" sz="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Reynolds et al. 2023 MWR</a:t>
            </a:r>
          </a:p>
        </p:txBody>
      </p:sp>
      <p:pic>
        <p:nvPicPr>
          <p:cNvPr id="15" name="Picture 14" descr="CW3E-Logo-Horizontal-FullColor.png">
            <a:extLst>
              <a:ext uri="{FF2B5EF4-FFF2-40B4-BE49-F238E27FC236}">
                <a16:creationId xmlns:a16="http://schemas.microsoft.com/office/drawing/2014/main" id="{20D2B70B-9E0D-911C-2618-45DC1E204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0"/>
          <a:stretch/>
        </p:blipFill>
        <p:spPr>
          <a:xfrm>
            <a:off x="8817391" y="700762"/>
            <a:ext cx="491995" cy="46396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ACEFAD9-966F-2765-D4B4-0376212E8F74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QPF Skill via Atmospheric River Reconnaissance</a:t>
            </a:r>
          </a:p>
        </p:txBody>
      </p:sp>
      <p:sp>
        <p:nvSpPr>
          <p:cNvPr id="17" name="Google Shape;157;g11167851d0e_0_4">
            <a:extLst>
              <a:ext uri="{FF2B5EF4-FFF2-40B4-BE49-F238E27FC236}">
                <a16:creationId xmlns:a16="http://schemas.microsoft.com/office/drawing/2014/main" id="{7BBB00D9-3DF7-89EA-6D3E-5F368F1B57D2}"/>
              </a:ext>
            </a:extLst>
          </p:cNvPr>
          <p:cNvSpPr txBox="1"/>
          <p:nvPr/>
        </p:nvSpPr>
        <p:spPr>
          <a:xfrm>
            <a:off x="245429" y="1830626"/>
            <a:ext cx="2560320" cy="461635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F. Martin Ralph (UCSD/SIO/CW3E) - PI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Vijay Tallapragada (NWS/NCEP) - Co-PI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Google Shape;154;g11167851d0e_0_4">
            <a:extLst>
              <a:ext uri="{FF2B5EF4-FFF2-40B4-BE49-F238E27FC236}">
                <a16:creationId xmlns:a16="http://schemas.microsoft.com/office/drawing/2014/main" id="{62AB4CE7-CFF1-8040-5A63-916F7B824C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0749" y="1246845"/>
            <a:ext cx="523498" cy="52322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7;g11167851d0e_0_4">
            <a:extLst>
              <a:ext uri="{FF2B5EF4-FFF2-40B4-BE49-F238E27FC236}">
                <a16:creationId xmlns:a16="http://schemas.microsoft.com/office/drawing/2014/main" id="{0CF54193-D46C-0B5B-A0C3-12D529521640}"/>
              </a:ext>
            </a:extLst>
          </p:cNvPr>
          <p:cNvSpPr txBox="1"/>
          <p:nvPr/>
        </p:nvSpPr>
        <p:spPr>
          <a:xfrm>
            <a:off x="9522655" y="700762"/>
            <a:ext cx="2560320" cy="5247560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Fast Facts about AR Recon:</a:t>
            </a:r>
          </a:p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lang="en-US" sz="1100" b="1" kern="1200" dirty="0">
              <a:solidFill>
                <a:schemeClr val="tx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 Recon is a Research and Operations Partnership (RAOP) </a:t>
            </a:r>
          </a:p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 Recon is part of the National Winter Season Operations Plan</a:t>
            </a:r>
          </a:p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lang="en-US" sz="1100" b="1" kern="1200" dirty="0">
              <a:solidFill>
                <a:schemeClr val="tx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 Recon dropsonde observations reduce overall errors in AR water vapor flux and inland precipitation at forecast lead times of 1–6 days*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 Recon 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observations produce the </a:t>
            </a: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largest improvement of inland precipitation forecast skill with back-to-back flights every other day.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1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 Recon observations improve geographical distribution of forecasted precipitation in GFS model at lead times of ~3–5 days by 5–15% over full western US and by 10–20% over Pacific Northwest and Northern California**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900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*Zheng et al., 2021</a:t>
            </a:r>
          </a:p>
          <a:p>
            <a:pPr defTabSz="609495">
              <a:buSzPts val="700"/>
              <a:defRPr/>
            </a:pPr>
            <a:r>
              <a:rPr lang="en-US" sz="900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**Lord et al., 2022</a:t>
            </a:r>
          </a:p>
          <a:p>
            <a:pPr marL="0" marR="0" lvl="0" indent="0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29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AR Recon to East Coast to Improve Regional QPF skill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DBD475-9EFB-88FB-910E-F57026D93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 bwMode="auto">
          <a:xfrm>
            <a:off x="152400" y="667975"/>
            <a:ext cx="5979498" cy="52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B61BD0F3-8FCF-DDCE-8C24-C255CDC9B2A3}"/>
              </a:ext>
            </a:extLst>
          </p:cNvPr>
          <p:cNvSpPr/>
          <p:nvPr/>
        </p:nvSpPr>
        <p:spPr>
          <a:xfrm>
            <a:off x="1658236" y="3897855"/>
            <a:ext cx="1284891" cy="939168"/>
          </a:xfrm>
          <a:custGeom>
            <a:avLst/>
            <a:gdLst>
              <a:gd name="connsiteX0" fmla="*/ 953537 w 1679365"/>
              <a:gd name="connsiteY0" fmla="*/ 106740 h 1227502"/>
              <a:gd name="connsiteX1" fmla="*/ 953537 w 1679365"/>
              <a:gd name="connsiteY1" fmla="*/ 0 h 1227502"/>
              <a:gd name="connsiteX2" fmla="*/ 846798 w 1679365"/>
              <a:gd name="connsiteY2" fmla="*/ 273965 h 1227502"/>
              <a:gd name="connsiteX3" fmla="*/ 1010465 w 1679365"/>
              <a:gd name="connsiteY3" fmla="*/ 402052 h 1227502"/>
              <a:gd name="connsiteX4" fmla="*/ 1437422 w 1679365"/>
              <a:gd name="connsiteY4" fmla="*/ 515907 h 1227502"/>
              <a:gd name="connsiteX5" fmla="*/ 1679365 w 1679365"/>
              <a:gd name="connsiteY5" fmla="*/ 768523 h 1227502"/>
              <a:gd name="connsiteX6" fmla="*/ 1533488 w 1679365"/>
              <a:gd name="connsiteY6" fmla="*/ 935748 h 1227502"/>
              <a:gd name="connsiteX7" fmla="*/ 1024697 w 1679365"/>
              <a:gd name="connsiteY7" fmla="*/ 1227502 h 1227502"/>
              <a:gd name="connsiteX8" fmla="*/ 885936 w 1679365"/>
              <a:gd name="connsiteY8" fmla="*/ 1227502 h 1227502"/>
              <a:gd name="connsiteX9" fmla="*/ 0 w 1679365"/>
              <a:gd name="connsiteY9" fmla="*/ 523023 h 1227502"/>
              <a:gd name="connsiteX10" fmla="*/ 458979 w 1679365"/>
              <a:gd name="connsiteY10" fmla="*/ 515907 h 1227502"/>
              <a:gd name="connsiteX11" fmla="*/ 729385 w 1679365"/>
              <a:gd name="connsiteY11" fmla="*/ 341566 h 1227502"/>
              <a:gd name="connsiteX12" fmla="*/ 764965 w 1679365"/>
              <a:gd name="connsiteY12" fmla="*/ 295313 h 1227502"/>
              <a:gd name="connsiteX0" fmla="*/ 953537 w 1679365"/>
              <a:gd name="connsiteY0" fmla="*/ 0 h 1227502"/>
              <a:gd name="connsiteX1" fmla="*/ 846798 w 1679365"/>
              <a:gd name="connsiteY1" fmla="*/ 273965 h 1227502"/>
              <a:gd name="connsiteX2" fmla="*/ 1010465 w 1679365"/>
              <a:gd name="connsiteY2" fmla="*/ 402052 h 1227502"/>
              <a:gd name="connsiteX3" fmla="*/ 1437422 w 1679365"/>
              <a:gd name="connsiteY3" fmla="*/ 515907 h 1227502"/>
              <a:gd name="connsiteX4" fmla="*/ 1679365 w 1679365"/>
              <a:gd name="connsiteY4" fmla="*/ 768523 h 1227502"/>
              <a:gd name="connsiteX5" fmla="*/ 1533488 w 1679365"/>
              <a:gd name="connsiteY5" fmla="*/ 935748 h 1227502"/>
              <a:gd name="connsiteX6" fmla="*/ 1024697 w 1679365"/>
              <a:gd name="connsiteY6" fmla="*/ 1227502 h 1227502"/>
              <a:gd name="connsiteX7" fmla="*/ 885936 w 1679365"/>
              <a:gd name="connsiteY7" fmla="*/ 1227502 h 1227502"/>
              <a:gd name="connsiteX8" fmla="*/ 0 w 1679365"/>
              <a:gd name="connsiteY8" fmla="*/ 523023 h 1227502"/>
              <a:gd name="connsiteX9" fmla="*/ 458979 w 1679365"/>
              <a:gd name="connsiteY9" fmla="*/ 515907 h 1227502"/>
              <a:gd name="connsiteX10" fmla="*/ 729385 w 1679365"/>
              <a:gd name="connsiteY10" fmla="*/ 341566 h 1227502"/>
              <a:gd name="connsiteX11" fmla="*/ 764965 w 1679365"/>
              <a:gd name="connsiteY11" fmla="*/ 295313 h 122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9365" h="1227502">
                <a:moveTo>
                  <a:pt x="953537" y="0"/>
                </a:moveTo>
                <a:lnTo>
                  <a:pt x="846798" y="273965"/>
                </a:lnTo>
                <a:lnTo>
                  <a:pt x="1010465" y="402052"/>
                </a:lnTo>
                <a:lnTo>
                  <a:pt x="1437422" y="515907"/>
                </a:lnTo>
                <a:lnTo>
                  <a:pt x="1679365" y="768523"/>
                </a:lnTo>
                <a:lnTo>
                  <a:pt x="1533488" y="935748"/>
                </a:lnTo>
                <a:lnTo>
                  <a:pt x="1024697" y="1227502"/>
                </a:lnTo>
                <a:lnTo>
                  <a:pt x="885936" y="1227502"/>
                </a:lnTo>
                <a:lnTo>
                  <a:pt x="0" y="523023"/>
                </a:lnTo>
                <a:lnTo>
                  <a:pt x="458979" y="515907"/>
                </a:lnTo>
                <a:lnTo>
                  <a:pt x="729385" y="341566"/>
                </a:lnTo>
                <a:lnTo>
                  <a:pt x="764965" y="295313"/>
                </a:ln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C68709-7C41-82D7-93F0-D82375A08083}"/>
              </a:ext>
            </a:extLst>
          </p:cNvPr>
          <p:cNvSpPr>
            <a:spLocks noChangeAspect="1"/>
          </p:cNvSpPr>
          <p:nvPr/>
        </p:nvSpPr>
        <p:spPr>
          <a:xfrm>
            <a:off x="2404125" y="4170076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699106-9593-E170-F5D8-35C0AC63B263}"/>
              </a:ext>
            </a:extLst>
          </p:cNvPr>
          <p:cNvSpPr>
            <a:spLocks noChangeAspect="1"/>
          </p:cNvSpPr>
          <p:nvPr/>
        </p:nvSpPr>
        <p:spPr>
          <a:xfrm>
            <a:off x="2724893" y="4267623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040B9C-C3C0-9DC3-1A67-E53E4B87F41F}"/>
              </a:ext>
            </a:extLst>
          </p:cNvPr>
          <p:cNvSpPr>
            <a:spLocks noChangeAspect="1"/>
          </p:cNvSpPr>
          <p:nvPr/>
        </p:nvSpPr>
        <p:spPr>
          <a:xfrm>
            <a:off x="2914543" y="4457726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6EBF04-C2F2-4201-52D9-BDD2D067922B}"/>
              </a:ext>
            </a:extLst>
          </p:cNvPr>
          <p:cNvSpPr>
            <a:spLocks noChangeAspect="1"/>
          </p:cNvSpPr>
          <p:nvPr/>
        </p:nvSpPr>
        <p:spPr>
          <a:xfrm>
            <a:off x="2656030" y="4642945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C261FC-4068-9A8D-E0BA-F46AE6291D8C}"/>
              </a:ext>
            </a:extLst>
          </p:cNvPr>
          <p:cNvSpPr>
            <a:spLocks noChangeAspect="1"/>
          </p:cNvSpPr>
          <p:nvPr/>
        </p:nvSpPr>
        <p:spPr>
          <a:xfrm>
            <a:off x="2324959" y="4809799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8239F6-2ADB-808E-ABE8-9D0C7AAF8C0D}"/>
              </a:ext>
            </a:extLst>
          </p:cNvPr>
          <p:cNvSpPr>
            <a:spLocks noChangeAspect="1"/>
          </p:cNvSpPr>
          <p:nvPr/>
        </p:nvSpPr>
        <p:spPr>
          <a:xfrm>
            <a:off x="1941009" y="4512170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8E1E15D-76C9-F2A2-4E9F-431E1613B45C}"/>
              </a:ext>
            </a:extLst>
          </p:cNvPr>
          <p:cNvSpPr>
            <a:spLocks noChangeAspect="1"/>
          </p:cNvSpPr>
          <p:nvPr/>
        </p:nvSpPr>
        <p:spPr>
          <a:xfrm>
            <a:off x="1758165" y="4370725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7078539-A456-A383-0B49-48FEA8CD47F7}"/>
              </a:ext>
            </a:extLst>
          </p:cNvPr>
          <p:cNvSpPr>
            <a:spLocks noChangeAspect="1"/>
          </p:cNvSpPr>
          <p:nvPr/>
        </p:nvSpPr>
        <p:spPr>
          <a:xfrm>
            <a:off x="1664702" y="4263995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79A331B-3FC6-2C95-1D4F-7FC868B68770}"/>
              </a:ext>
            </a:extLst>
          </p:cNvPr>
          <p:cNvSpPr>
            <a:spLocks noChangeAspect="1"/>
          </p:cNvSpPr>
          <p:nvPr/>
        </p:nvSpPr>
        <p:spPr>
          <a:xfrm>
            <a:off x="1982717" y="4242325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3F29B7DD-D65E-4EF0-6728-21F30E168242}"/>
              </a:ext>
            </a:extLst>
          </p:cNvPr>
          <p:cNvSpPr>
            <a:spLocks noChangeAspect="1"/>
          </p:cNvSpPr>
          <p:nvPr/>
        </p:nvSpPr>
        <p:spPr>
          <a:xfrm>
            <a:off x="2083121" y="3622403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5-Point Star 39">
            <a:extLst>
              <a:ext uri="{FF2B5EF4-FFF2-40B4-BE49-F238E27FC236}">
                <a16:creationId xmlns:a16="http://schemas.microsoft.com/office/drawing/2014/main" id="{FABF1D05-4087-C2A5-0A1C-D5BDB3A2930C}"/>
              </a:ext>
            </a:extLst>
          </p:cNvPr>
          <p:cNvSpPr>
            <a:spLocks noChangeAspect="1"/>
          </p:cNvSpPr>
          <p:nvPr/>
        </p:nvSpPr>
        <p:spPr>
          <a:xfrm>
            <a:off x="2892303" y="3391983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5-Point Star 40">
            <a:extLst>
              <a:ext uri="{FF2B5EF4-FFF2-40B4-BE49-F238E27FC236}">
                <a16:creationId xmlns:a16="http://schemas.microsoft.com/office/drawing/2014/main" id="{A181854B-5566-36E4-7096-68B1AF10B7F5}"/>
              </a:ext>
            </a:extLst>
          </p:cNvPr>
          <p:cNvSpPr>
            <a:spLocks noChangeAspect="1"/>
          </p:cNvSpPr>
          <p:nvPr/>
        </p:nvSpPr>
        <p:spPr>
          <a:xfrm>
            <a:off x="2205872" y="3837305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5-Point Star 41">
            <a:extLst>
              <a:ext uri="{FF2B5EF4-FFF2-40B4-BE49-F238E27FC236}">
                <a16:creationId xmlns:a16="http://schemas.microsoft.com/office/drawing/2014/main" id="{48C58642-42FE-25BF-2F83-480DC1C1516B}"/>
              </a:ext>
            </a:extLst>
          </p:cNvPr>
          <p:cNvSpPr>
            <a:spLocks noChangeAspect="1"/>
          </p:cNvSpPr>
          <p:nvPr/>
        </p:nvSpPr>
        <p:spPr>
          <a:xfrm>
            <a:off x="2581297" y="3472675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D3CF6E-4B83-665B-5EB8-6E24A3F2D18D}"/>
              </a:ext>
            </a:extLst>
          </p:cNvPr>
          <p:cNvSpPr txBox="1"/>
          <p:nvPr/>
        </p:nvSpPr>
        <p:spPr>
          <a:xfrm>
            <a:off x="2654742" y="4998334"/>
            <a:ext cx="2504656" cy="43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46 special radiosondes at 18 sites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C130 flight and 10 dropsondes</a:t>
            </a:r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0D8CFF86-1050-9111-94F4-EEE7FB2D5C95}"/>
              </a:ext>
            </a:extLst>
          </p:cNvPr>
          <p:cNvSpPr>
            <a:spLocks noChangeAspect="1"/>
          </p:cNvSpPr>
          <p:nvPr/>
        </p:nvSpPr>
        <p:spPr>
          <a:xfrm>
            <a:off x="2937151" y="3849419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id="{2A6D2471-5E57-35C0-578B-AACB3010849F}"/>
              </a:ext>
            </a:extLst>
          </p:cNvPr>
          <p:cNvSpPr>
            <a:spLocks noChangeAspect="1"/>
          </p:cNvSpPr>
          <p:nvPr/>
        </p:nvSpPr>
        <p:spPr>
          <a:xfrm>
            <a:off x="3600883" y="2979392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B67F1039-D06D-06CA-09BF-60B5A2BF6CB6}"/>
              </a:ext>
            </a:extLst>
          </p:cNvPr>
          <p:cNvSpPr>
            <a:spLocks noChangeAspect="1"/>
          </p:cNvSpPr>
          <p:nvPr/>
        </p:nvSpPr>
        <p:spPr>
          <a:xfrm>
            <a:off x="1923602" y="3160757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5-Point Star 46">
            <a:extLst>
              <a:ext uri="{FF2B5EF4-FFF2-40B4-BE49-F238E27FC236}">
                <a16:creationId xmlns:a16="http://schemas.microsoft.com/office/drawing/2014/main" id="{0B3DDB04-9FB4-8913-A1B3-F58D3BA0C045}"/>
              </a:ext>
            </a:extLst>
          </p:cNvPr>
          <p:cNvSpPr>
            <a:spLocks noChangeAspect="1"/>
          </p:cNvSpPr>
          <p:nvPr/>
        </p:nvSpPr>
        <p:spPr>
          <a:xfrm>
            <a:off x="3588652" y="4544146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6446C1B2-558E-1837-7009-63E07FD7EBC7}"/>
              </a:ext>
            </a:extLst>
          </p:cNvPr>
          <p:cNvSpPr>
            <a:spLocks noChangeAspect="1"/>
          </p:cNvSpPr>
          <p:nvPr/>
        </p:nvSpPr>
        <p:spPr>
          <a:xfrm>
            <a:off x="3439850" y="2837423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CA87DA16-BE76-64B0-8D32-ACDECFEE2030}"/>
              </a:ext>
            </a:extLst>
          </p:cNvPr>
          <p:cNvSpPr>
            <a:spLocks noChangeAspect="1"/>
          </p:cNvSpPr>
          <p:nvPr/>
        </p:nvSpPr>
        <p:spPr>
          <a:xfrm>
            <a:off x="3968520" y="2517017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5-Point Star 49">
            <a:extLst>
              <a:ext uri="{FF2B5EF4-FFF2-40B4-BE49-F238E27FC236}">
                <a16:creationId xmlns:a16="http://schemas.microsoft.com/office/drawing/2014/main" id="{3D2AB606-4B1C-0FA2-980D-7E513E81DD30}"/>
              </a:ext>
            </a:extLst>
          </p:cNvPr>
          <p:cNvSpPr>
            <a:spLocks noChangeAspect="1"/>
          </p:cNvSpPr>
          <p:nvPr/>
        </p:nvSpPr>
        <p:spPr>
          <a:xfrm>
            <a:off x="4052566" y="3216011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5-Point Star 50">
            <a:extLst>
              <a:ext uri="{FF2B5EF4-FFF2-40B4-BE49-F238E27FC236}">
                <a16:creationId xmlns:a16="http://schemas.microsoft.com/office/drawing/2014/main" id="{EE293CFA-AAB6-0EF3-9027-AE52431BC451}"/>
              </a:ext>
            </a:extLst>
          </p:cNvPr>
          <p:cNvSpPr>
            <a:spLocks noChangeAspect="1"/>
          </p:cNvSpPr>
          <p:nvPr/>
        </p:nvSpPr>
        <p:spPr>
          <a:xfrm>
            <a:off x="3594128" y="3514832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5-Point Star 51">
            <a:extLst>
              <a:ext uri="{FF2B5EF4-FFF2-40B4-BE49-F238E27FC236}">
                <a16:creationId xmlns:a16="http://schemas.microsoft.com/office/drawing/2014/main" id="{B2CAAB4E-3914-C230-76CC-59EDFB8A1BC2}"/>
              </a:ext>
            </a:extLst>
          </p:cNvPr>
          <p:cNvSpPr>
            <a:spLocks noChangeAspect="1"/>
          </p:cNvSpPr>
          <p:nvPr/>
        </p:nvSpPr>
        <p:spPr>
          <a:xfrm>
            <a:off x="3504199" y="4117070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5-Point Star 52">
            <a:extLst>
              <a:ext uri="{FF2B5EF4-FFF2-40B4-BE49-F238E27FC236}">
                <a16:creationId xmlns:a16="http://schemas.microsoft.com/office/drawing/2014/main" id="{9DC8CC7E-5954-5C8E-5344-DA645D24A351}"/>
              </a:ext>
            </a:extLst>
          </p:cNvPr>
          <p:cNvSpPr>
            <a:spLocks noChangeAspect="1"/>
          </p:cNvSpPr>
          <p:nvPr/>
        </p:nvSpPr>
        <p:spPr>
          <a:xfrm>
            <a:off x="3217472" y="4262497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7FBF935D-762E-781F-0982-0A21F0F105E4}"/>
              </a:ext>
            </a:extLst>
          </p:cNvPr>
          <p:cNvSpPr>
            <a:spLocks noChangeAspect="1"/>
          </p:cNvSpPr>
          <p:nvPr/>
        </p:nvSpPr>
        <p:spPr>
          <a:xfrm>
            <a:off x="3342539" y="4701506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5-Point Star 54">
            <a:extLst>
              <a:ext uri="{FF2B5EF4-FFF2-40B4-BE49-F238E27FC236}">
                <a16:creationId xmlns:a16="http://schemas.microsoft.com/office/drawing/2014/main" id="{5F45B78C-992F-9818-EA04-0233563F1C74}"/>
              </a:ext>
            </a:extLst>
          </p:cNvPr>
          <p:cNvSpPr>
            <a:spLocks noChangeAspect="1"/>
          </p:cNvSpPr>
          <p:nvPr/>
        </p:nvSpPr>
        <p:spPr>
          <a:xfrm>
            <a:off x="3552423" y="2367596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E42CDA09-C789-1BCC-F2D6-CA44A9A3BD9C}"/>
              </a:ext>
            </a:extLst>
          </p:cNvPr>
          <p:cNvSpPr>
            <a:spLocks noChangeAspect="1"/>
          </p:cNvSpPr>
          <p:nvPr/>
        </p:nvSpPr>
        <p:spPr>
          <a:xfrm>
            <a:off x="3779299" y="2027906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5E88521-3488-B844-FAA5-78F64766A990}"/>
              </a:ext>
            </a:extLst>
          </p:cNvPr>
          <p:cNvSpPr>
            <a:spLocks noChangeAspect="1"/>
          </p:cNvSpPr>
          <p:nvPr/>
        </p:nvSpPr>
        <p:spPr>
          <a:xfrm>
            <a:off x="2114456" y="4661209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7F9C6117-D86E-71AC-CD64-A0FEDEBA4BBB}"/>
              </a:ext>
            </a:extLst>
          </p:cNvPr>
          <p:cNvSpPr>
            <a:spLocks noChangeAspect="1"/>
          </p:cNvSpPr>
          <p:nvPr/>
        </p:nvSpPr>
        <p:spPr>
          <a:xfrm>
            <a:off x="3395780" y="3849419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5-Point Star 58">
            <a:extLst>
              <a:ext uri="{FF2B5EF4-FFF2-40B4-BE49-F238E27FC236}">
                <a16:creationId xmlns:a16="http://schemas.microsoft.com/office/drawing/2014/main" id="{7FA7C2A0-4D99-A715-7F46-F651216A1472}"/>
              </a:ext>
            </a:extLst>
          </p:cNvPr>
          <p:cNvSpPr>
            <a:spLocks noChangeAspect="1"/>
          </p:cNvSpPr>
          <p:nvPr/>
        </p:nvSpPr>
        <p:spPr>
          <a:xfrm>
            <a:off x="4887381" y="5037525"/>
            <a:ext cx="178308" cy="178308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CFF3B4D-9A1E-E26B-7387-40A343C154E4}"/>
              </a:ext>
            </a:extLst>
          </p:cNvPr>
          <p:cNvSpPr>
            <a:spLocks noChangeAspect="1"/>
          </p:cNvSpPr>
          <p:nvPr/>
        </p:nvSpPr>
        <p:spPr>
          <a:xfrm>
            <a:off x="4929729" y="5284184"/>
            <a:ext cx="93612" cy="8915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381B7D5-4B1F-BA57-6446-60C939B6E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484" y="667975"/>
            <a:ext cx="5981887" cy="5248656"/>
          </a:xfrm>
          <a:prstGeom prst="rect">
            <a:avLst/>
          </a:prstGeom>
          <a:ln>
            <a:noFill/>
          </a:ln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91AC064F-E0EB-9EB4-DCE0-5EAF5DBDA824}"/>
              </a:ext>
            </a:extLst>
          </p:cNvPr>
          <p:cNvSpPr txBox="1"/>
          <p:nvPr/>
        </p:nvSpPr>
        <p:spPr>
          <a:xfrm>
            <a:off x="7472526" y="2745652"/>
            <a:ext cx="117714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AR4 with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Max IVT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1200 kg/ms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F241375-6669-97C3-7D83-4BF2B9062836}"/>
              </a:ext>
            </a:extLst>
          </p:cNvPr>
          <p:cNvSpPr txBox="1"/>
          <p:nvPr/>
        </p:nvSpPr>
        <p:spPr>
          <a:xfrm>
            <a:off x="787734" y="2388041"/>
            <a:ext cx="1177147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Developing AR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94D5636-F39D-FC27-1814-AEFF52EC1E2D}"/>
              </a:ext>
            </a:extLst>
          </p:cNvPr>
          <p:cNvCxnSpPr>
            <a:cxnSpLocks/>
            <a:stCxn id="93" idx="2"/>
          </p:cNvCxnSpPr>
          <p:nvPr/>
        </p:nvCxnSpPr>
        <p:spPr>
          <a:xfrm>
            <a:off x="1376308" y="2849706"/>
            <a:ext cx="916369" cy="16080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9EA23DB4-EDB9-85EE-2364-2DF6C56E733B}"/>
              </a:ext>
            </a:extLst>
          </p:cNvPr>
          <p:cNvSpPr/>
          <p:nvPr/>
        </p:nvSpPr>
        <p:spPr>
          <a:xfrm>
            <a:off x="2937151" y="2357117"/>
            <a:ext cx="1580348" cy="1313506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929F89F-3563-AC61-D678-337F56707AE8}"/>
              </a:ext>
            </a:extLst>
          </p:cNvPr>
          <p:cNvSpPr txBox="1"/>
          <p:nvPr/>
        </p:nvSpPr>
        <p:spPr>
          <a:xfrm>
            <a:off x="1660850" y="1128878"/>
            <a:ext cx="1177147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where obs sought to improve QPF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A032923-B2BD-8807-3D39-FD532E9EA542}"/>
              </a:ext>
            </a:extLst>
          </p:cNvPr>
          <p:cNvCxnSpPr>
            <a:cxnSpLocks/>
            <a:stCxn id="99" idx="2"/>
          </p:cNvCxnSpPr>
          <p:nvPr/>
        </p:nvCxnSpPr>
        <p:spPr>
          <a:xfrm>
            <a:off x="2249424" y="1959875"/>
            <a:ext cx="883855" cy="61069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A4BD924-C513-C320-8D34-FE91BB1814A0}"/>
              </a:ext>
            </a:extLst>
          </p:cNvPr>
          <p:cNvSpPr/>
          <p:nvPr/>
        </p:nvSpPr>
        <p:spPr>
          <a:xfrm>
            <a:off x="8994451" y="2367596"/>
            <a:ext cx="1580348" cy="1313506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1CB6644-FA6E-4C74-F9B2-D48761E3C166}"/>
              </a:ext>
            </a:extLst>
          </p:cNvPr>
          <p:cNvCxnSpPr>
            <a:cxnSpLocks/>
            <a:stCxn id="84" idx="3"/>
          </p:cNvCxnSpPr>
          <p:nvPr/>
        </p:nvCxnSpPr>
        <p:spPr>
          <a:xfrm>
            <a:off x="8649673" y="3068818"/>
            <a:ext cx="1784162" cy="4038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299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ACEFAD9-966F-2765-D4B4-0376212E8F74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QPF Forecasting and Situational Awareness at CW3E</a:t>
            </a:r>
          </a:p>
        </p:txBody>
      </p:sp>
      <p:pic>
        <p:nvPicPr>
          <p:cNvPr id="4" name="Picture 3" descr="Map&#10;&#10;Description automatically generated with medium confidence">
            <a:extLst>
              <a:ext uri="{FF2B5EF4-FFF2-40B4-BE49-F238E27FC236}">
                <a16:creationId xmlns:a16="http://schemas.microsoft.com/office/drawing/2014/main" id="{FD6D997F-BF9D-A0E9-F8EA-951DB3A61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0" y="1231737"/>
            <a:ext cx="6158975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BED7D5-56A5-186F-FC86-7027E93FF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350" y="1231737"/>
            <a:ext cx="516245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36B16-EF71-30F2-E1EC-B404738E6DFD}"/>
              </a:ext>
            </a:extLst>
          </p:cNvPr>
          <p:cNvSpPr txBox="1"/>
          <p:nvPr/>
        </p:nvSpPr>
        <p:spPr>
          <a:xfrm>
            <a:off x="243069" y="700187"/>
            <a:ext cx="11699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Development of tools to that illustrate watershed precipitation (and total precip volume) across many models and operational forecasts to aid in decision support. </a:t>
            </a:r>
            <a:r>
              <a:rPr lang="en-US" dirty="0">
                <a:solidFill>
                  <a:srgbClr val="FF0000"/>
                </a:solidFill>
              </a:rPr>
              <a:t>https://cw3e.ucsd.edu/Projects/QPF/</a:t>
            </a:r>
            <a:r>
              <a:rPr lang="en-US" dirty="0" err="1">
                <a:solidFill>
                  <a:srgbClr val="FF0000"/>
                </a:solidFill>
              </a:rPr>
              <a:t>QPF.html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6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rainbow&#10;&#10;Description automatically generated">
            <a:extLst>
              <a:ext uri="{FF2B5EF4-FFF2-40B4-BE49-F238E27FC236}">
                <a16:creationId xmlns:a16="http://schemas.microsoft.com/office/drawing/2014/main" id="{ACCAB753-FCB6-D641-52B7-28C23F16E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26"/>
          <a:stretch/>
        </p:blipFill>
        <p:spPr>
          <a:xfrm>
            <a:off x="0" y="-1"/>
            <a:ext cx="12188952" cy="5948855"/>
          </a:xfrm>
          <a:prstGeom prst="rect">
            <a:avLst/>
          </a:prstGeom>
        </p:spPr>
      </p:pic>
      <p:sp>
        <p:nvSpPr>
          <p:cNvPr id="6" name="Google Shape;37;p1">
            <a:extLst>
              <a:ext uri="{FF2B5EF4-FFF2-40B4-BE49-F238E27FC236}">
                <a16:creationId xmlns:a16="http://schemas.microsoft.com/office/drawing/2014/main" id="{F6840697-D2DD-D36F-B05A-17F130914A2B}"/>
              </a:ext>
            </a:extLst>
          </p:cNvPr>
          <p:cNvSpPr txBox="1">
            <a:spLocks/>
          </p:cNvSpPr>
          <p:nvPr/>
        </p:nvSpPr>
        <p:spPr>
          <a:xfrm>
            <a:off x="384936" y="2057403"/>
            <a:ext cx="9258597" cy="389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4388"/>
              </a:lnSpc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Northeast currently faces high regional risk of flooding w/ increasing trend</a:t>
            </a:r>
          </a:p>
          <a:p>
            <a:pPr>
              <a:lnSpc>
                <a:spcPct val="84388"/>
              </a:lnSpc>
              <a:buSzPts val="2133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4388"/>
              </a:lnSpc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across scales from short-duration, high-intensity precipitation mechanisms to long-duration, lower intensity precipitation mechanisms; modulated by snowmelt</a:t>
            </a:r>
          </a:p>
          <a:p>
            <a:pPr>
              <a:lnSpc>
                <a:spcPct val="84388"/>
              </a:lnSpc>
              <a:buSzPts val="2133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84388"/>
              </a:lnSpc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Two prominent flood and flash flood processes: Tropical systems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and atmospheric rivers</a:t>
            </a:r>
          </a:p>
          <a:p>
            <a:pPr>
              <a:lnSpc>
                <a:spcPct val="84388"/>
              </a:lnSpc>
              <a:buSzPts val="2133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84388"/>
              </a:lnSpc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Precipitation forecast skill is highest in Western, Mid-Atlantic, and Northeast U.S., but has stagnated 10–15 years</a:t>
            </a:r>
          </a:p>
          <a:p>
            <a:pPr>
              <a:lnSpc>
                <a:spcPct val="84388"/>
              </a:lnSpc>
              <a:buSzPts val="2133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84388"/>
              </a:lnSpc>
              <a:buSzPts val="2133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Storm-based sampling of West Coast ARs have led to improved precipitation forecast skill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40;p1">
            <a:extLst>
              <a:ext uri="{FF2B5EF4-FFF2-40B4-BE49-F238E27FC236}">
                <a16:creationId xmlns:a16="http://schemas.microsoft.com/office/drawing/2014/main" id="{C52C1A91-9C93-18C4-4B51-8E9031C910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937" y="135830"/>
            <a:ext cx="3064116" cy="897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FACF48-E3C1-FCBA-FD45-9D4307629C8E}"/>
              </a:ext>
            </a:extLst>
          </p:cNvPr>
          <p:cNvSpPr txBox="1"/>
          <p:nvPr/>
        </p:nvSpPr>
        <p:spPr>
          <a:xfrm>
            <a:off x="6716110" y="5016596"/>
            <a:ext cx="544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 Cordeira</a:t>
            </a:r>
          </a:p>
          <a:p>
            <a:pPr algn="r"/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jcordeira@ucsd.edu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18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IVT to Identify ARs &amp; other Precip Extremes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42B80B7A-7930-B981-8386-045DCD345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85800"/>
            <a:ext cx="7315200" cy="5199368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84DA130-5A21-A86C-D60A-7BC45D21AC65}"/>
              </a:ext>
            </a:extLst>
          </p:cNvPr>
          <p:cNvCxnSpPr/>
          <p:nvPr/>
        </p:nvCxnSpPr>
        <p:spPr>
          <a:xfrm flipV="1">
            <a:off x="5240867" y="2735430"/>
            <a:ext cx="6053666" cy="542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BEC6E74B-7137-AE95-B6F7-6D198E3EF2A5}"/>
              </a:ext>
            </a:extLst>
          </p:cNvPr>
          <p:cNvSpPr txBox="1"/>
          <p:nvPr/>
        </p:nvSpPr>
        <p:spPr>
          <a:xfrm>
            <a:off x="5215467" y="4863715"/>
            <a:ext cx="313419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Slope = 0.1475 (over 63 years = +23 per century)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B0341E-CFE4-4CD1-04E5-270C05793E6C}"/>
              </a:ext>
            </a:extLst>
          </p:cNvPr>
          <p:cNvGrpSpPr/>
          <p:nvPr/>
        </p:nvGrpSpPr>
        <p:grpSpPr>
          <a:xfrm>
            <a:off x="671419" y="917112"/>
            <a:ext cx="3003032" cy="4681231"/>
            <a:chOff x="334302" y="2094468"/>
            <a:chExt cx="3003032" cy="46812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DDE11C-75DC-8CBA-C3C7-C327F0CD2411}"/>
                </a:ext>
              </a:extLst>
            </p:cNvPr>
            <p:cNvGrpSpPr/>
            <p:nvPr/>
          </p:nvGrpSpPr>
          <p:grpSpPr>
            <a:xfrm>
              <a:off x="334302" y="2704875"/>
              <a:ext cx="2896755" cy="4070824"/>
              <a:chOff x="-531989" y="1822831"/>
              <a:chExt cx="3917309" cy="550500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3E8471-E428-ED55-02A4-36DC36F6C026}"/>
                  </a:ext>
                </a:extLst>
              </p:cNvPr>
              <p:cNvSpPr/>
              <p:nvPr/>
            </p:nvSpPr>
            <p:spPr>
              <a:xfrm>
                <a:off x="961076" y="1822831"/>
                <a:ext cx="731570" cy="731570"/>
              </a:xfrm>
              <a:prstGeom prst="rect">
                <a:avLst/>
              </a:prstGeom>
              <a:solidFill>
                <a:srgbClr val="FFCB18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A2DE15E-1576-0D60-0145-30E7F2B84599}"/>
                  </a:ext>
                </a:extLst>
              </p:cNvPr>
              <p:cNvSpPr/>
              <p:nvPr/>
            </p:nvSpPr>
            <p:spPr>
              <a:xfrm>
                <a:off x="1692647" y="1822831"/>
                <a:ext cx="731570" cy="731570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BE69CA-8E3A-547A-9700-43BCEDFEC64E}"/>
                  </a:ext>
                </a:extLst>
              </p:cNvPr>
              <p:cNvSpPr/>
              <p:nvPr/>
            </p:nvSpPr>
            <p:spPr>
              <a:xfrm>
                <a:off x="2424217" y="1822831"/>
                <a:ext cx="731570" cy="731570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03BDB1B-C499-4A70-7E08-BD8784FE7557}"/>
                  </a:ext>
                </a:extLst>
              </p:cNvPr>
              <p:cNvSpPr/>
              <p:nvPr/>
            </p:nvSpPr>
            <p:spPr>
              <a:xfrm>
                <a:off x="961076" y="2554402"/>
                <a:ext cx="731570" cy="731570"/>
              </a:xfrm>
              <a:prstGeom prst="rect">
                <a:avLst/>
              </a:prstGeom>
              <a:solidFill>
                <a:srgbClr val="FFFA2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CADB63-D96E-4474-85D8-9E85A3681060}"/>
                  </a:ext>
                </a:extLst>
              </p:cNvPr>
              <p:cNvSpPr/>
              <p:nvPr/>
            </p:nvSpPr>
            <p:spPr>
              <a:xfrm>
                <a:off x="1692647" y="2554402"/>
                <a:ext cx="731570" cy="731570"/>
              </a:xfrm>
              <a:prstGeom prst="rect">
                <a:avLst/>
              </a:prstGeom>
              <a:solidFill>
                <a:srgbClr val="FFCB18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F9F6F72-64EA-5643-50E5-416271987762}"/>
                  </a:ext>
                </a:extLst>
              </p:cNvPr>
              <p:cNvSpPr/>
              <p:nvPr/>
            </p:nvSpPr>
            <p:spPr>
              <a:xfrm>
                <a:off x="2424217" y="2554402"/>
                <a:ext cx="731570" cy="731570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40B020-350C-9E8A-3F82-BC99493D461F}"/>
                  </a:ext>
                </a:extLst>
              </p:cNvPr>
              <p:cNvSpPr/>
              <p:nvPr/>
            </p:nvSpPr>
            <p:spPr>
              <a:xfrm>
                <a:off x="961076" y="3285972"/>
                <a:ext cx="731570" cy="731570"/>
              </a:xfrm>
              <a:prstGeom prst="rect">
                <a:avLst/>
              </a:prstGeom>
              <a:solidFill>
                <a:srgbClr val="A2D66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5E2C818-A711-D6A2-F44B-9A0030FD09B9}"/>
                  </a:ext>
                </a:extLst>
              </p:cNvPr>
              <p:cNvSpPr/>
              <p:nvPr/>
            </p:nvSpPr>
            <p:spPr>
              <a:xfrm>
                <a:off x="1692647" y="3285972"/>
                <a:ext cx="731570" cy="731570"/>
              </a:xfrm>
              <a:prstGeom prst="rect">
                <a:avLst/>
              </a:prstGeom>
              <a:solidFill>
                <a:srgbClr val="FFFA2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8E6A9A-F6CE-AFDE-CA3F-B6E52B2B2F53}"/>
                  </a:ext>
                </a:extLst>
              </p:cNvPr>
              <p:cNvSpPr/>
              <p:nvPr/>
            </p:nvSpPr>
            <p:spPr>
              <a:xfrm>
                <a:off x="2424217" y="3285972"/>
                <a:ext cx="731570" cy="731570"/>
              </a:xfrm>
              <a:prstGeom prst="rect">
                <a:avLst/>
              </a:prstGeom>
              <a:solidFill>
                <a:srgbClr val="FFCB18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5F01EC-19A2-DE7F-A585-7D48E33CEA8D}"/>
                  </a:ext>
                </a:extLst>
              </p:cNvPr>
              <p:cNvSpPr/>
              <p:nvPr/>
            </p:nvSpPr>
            <p:spPr>
              <a:xfrm>
                <a:off x="961076" y="4017543"/>
                <a:ext cx="731570" cy="731570"/>
              </a:xfrm>
              <a:prstGeom prst="rect">
                <a:avLst/>
              </a:prstGeom>
              <a:solidFill>
                <a:srgbClr val="00BFF4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AA07A7A-4927-4564-FDB9-5ED0319788F2}"/>
                  </a:ext>
                </a:extLst>
              </p:cNvPr>
              <p:cNvSpPr/>
              <p:nvPr/>
            </p:nvSpPr>
            <p:spPr>
              <a:xfrm>
                <a:off x="1692647" y="4017543"/>
                <a:ext cx="731570" cy="731570"/>
              </a:xfrm>
              <a:prstGeom prst="rect">
                <a:avLst/>
              </a:prstGeom>
              <a:solidFill>
                <a:srgbClr val="A2D66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D503A77-A3F7-00DE-3B6C-A8FCA787D0EE}"/>
                  </a:ext>
                </a:extLst>
              </p:cNvPr>
              <p:cNvSpPr/>
              <p:nvPr/>
            </p:nvSpPr>
            <p:spPr>
              <a:xfrm>
                <a:off x="2424217" y="4017543"/>
                <a:ext cx="731570" cy="731570"/>
              </a:xfrm>
              <a:prstGeom prst="rect">
                <a:avLst/>
              </a:prstGeom>
              <a:solidFill>
                <a:srgbClr val="FFFA2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4CB2A2-82C1-498F-71A7-4E34814720D8}"/>
                  </a:ext>
                </a:extLst>
              </p:cNvPr>
              <p:cNvSpPr/>
              <p:nvPr/>
            </p:nvSpPr>
            <p:spPr>
              <a:xfrm>
                <a:off x="961076" y="4749113"/>
                <a:ext cx="731570" cy="7315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84B9EAF-97DD-3C3A-4374-DF34F46EA8BF}"/>
                  </a:ext>
                </a:extLst>
              </p:cNvPr>
              <p:cNvSpPr/>
              <p:nvPr/>
            </p:nvSpPr>
            <p:spPr>
              <a:xfrm>
                <a:off x="1692647" y="4749113"/>
                <a:ext cx="731570" cy="731570"/>
              </a:xfrm>
              <a:prstGeom prst="rect">
                <a:avLst/>
              </a:prstGeom>
              <a:solidFill>
                <a:srgbClr val="00BFF4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9D12F8C-6971-4891-0405-E4ED7C365615}"/>
                  </a:ext>
                </a:extLst>
              </p:cNvPr>
              <p:cNvSpPr/>
              <p:nvPr/>
            </p:nvSpPr>
            <p:spPr>
              <a:xfrm>
                <a:off x="2424217" y="4749113"/>
                <a:ext cx="731570" cy="731570"/>
              </a:xfrm>
              <a:prstGeom prst="rect">
                <a:avLst/>
              </a:prstGeom>
              <a:solidFill>
                <a:srgbClr val="A2D66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EB6E3E-8E62-C0D7-58DC-BBFB7720E59D}"/>
                  </a:ext>
                </a:extLst>
              </p:cNvPr>
              <p:cNvSpPr/>
              <p:nvPr/>
            </p:nvSpPr>
            <p:spPr>
              <a:xfrm>
                <a:off x="961076" y="5480684"/>
                <a:ext cx="731570" cy="7315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EE72880-F72B-3DCF-DA2B-A212DA2B6075}"/>
                  </a:ext>
                </a:extLst>
              </p:cNvPr>
              <p:cNvSpPr/>
              <p:nvPr/>
            </p:nvSpPr>
            <p:spPr>
              <a:xfrm>
                <a:off x="1692647" y="5480684"/>
                <a:ext cx="731570" cy="7315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D75CE18-A0CC-BAAB-1ED9-26DE0239D1CC}"/>
                  </a:ext>
                </a:extLst>
              </p:cNvPr>
              <p:cNvSpPr/>
              <p:nvPr/>
            </p:nvSpPr>
            <p:spPr>
              <a:xfrm>
                <a:off x="2424217" y="5480684"/>
                <a:ext cx="731570" cy="7315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AB5333-A844-3CA0-043E-9976B445E443}"/>
                  </a:ext>
                </a:extLst>
              </p:cNvPr>
              <p:cNvSpPr txBox="1"/>
              <p:nvPr/>
            </p:nvSpPr>
            <p:spPr>
              <a:xfrm rot="16200000">
                <a:off x="-1400651" y="3899108"/>
                <a:ext cx="2447827" cy="710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AR Intensity </a:t>
                </a:r>
              </a:p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Maximum IVT (kg m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D9433B-9E4E-5676-AFE3-0F2020BC08FB}"/>
                  </a:ext>
                </a:extLst>
              </p:cNvPr>
              <p:cNvSpPr/>
              <p:nvPr/>
            </p:nvSpPr>
            <p:spPr>
              <a:xfrm>
                <a:off x="961076" y="1822831"/>
                <a:ext cx="2194711" cy="438942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B96977-61DE-4CC9-8BC0-DCAB513CE197}"/>
                  </a:ext>
                </a:extLst>
              </p:cNvPr>
              <p:cNvSpPr txBox="1"/>
              <p:nvPr/>
            </p:nvSpPr>
            <p:spPr>
              <a:xfrm>
                <a:off x="54068" y="2315855"/>
                <a:ext cx="908722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1250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6410B0-E472-D4C7-8732-D2D36FE6BE1F}"/>
                  </a:ext>
                </a:extLst>
              </p:cNvPr>
              <p:cNvSpPr txBox="1"/>
              <p:nvPr/>
            </p:nvSpPr>
            <p:spPr>
              <a:xfrm>
                <a:off x="54066" y="3036766"/>
                <a:ext cx="908722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1000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22A68A-1AE5-0C9D-951A-C8BCED099AA4}"/>
                  </a:ext>
                </a:extLst>
              </p:cNvPr>
              <p:cNvSpPr txBox="1"/>
              <p:nvPr/>
            </p:nvSpPr>
            <p:spPr>
              <a:xfrm>
                <a:off x="227002" y="3736357"/>
                <a:ext cx="743973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750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C89F11-8BE0-4941-A68B-4931D271F669}"/>
                  </a:ext>
                </a:extLst>
              </p:cNvPr>
              <p:cNvSpPr txBox="1"/>
              <p:nvPr/>
            </p:nvSpPr>
            <p:spPr>
              <a:xfrm>
                <a:off x="227002" y="4499908"/>
                <a:ext cx="743973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B1472A-2B32-C14B-750D-00DB8C861E67}"/>
                  </a:ext>
                </a:extLst>
              </p:cNvPr>
              <p:cNvSpPr txBox="1"/>
              <p:nvPr/>
            </p:nvSpPr>
            <p:spPr>
              <a:xfrm>
                <a:off x="227002" y="5212966"/>
                <a:ext cx="743973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16ED510-204A-4C0E-BA9E-D222B9A6EF68}"/>
                  </a:ext>
                </a:extLst>
              </p:cNvPr>
              <p:cNvSpPr txBox="1"/>
              <p:nvPr/>
            </p:nvSpPr>
            <p:spPr>
              <a:xfrm>
                <a:off x="1409725" y="6219425"/>
                <a:ext cx="579225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F8FA7A-E4FA-ECCF-E13A-03B2CEA89F31}"/>
                  </a:ext>
                </a:extLst>
              </p:cNvPr>
              <p:cNvSpPr txBox="1"/>
              <p:nvPr/>
            </p:nvSpPr>
            <p:spPr>
              <a:xfrm>
                <a:off x="2127915" y="6219425"/>
                <a:ext cx="579225" cy="481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48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8037B2-0A9A-9651-331E-38E27BA9FF4A}"/>
                  </a:ext>
                </a:extLst>
              </p:cNvPr>
              <p:cNvSpPr txBox="1"/>
              <p:nvPr/>
            </p:nvSpPr>
            <p:spPr>
              <a:xfrm>
                <a:off x="731552" y="6617335"/>
                <a:ext cx="2653768" cy="710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14" b="1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AR Duration </a:t>
                </a:r>
              </a:p>
              <a:p>
                <a:pPr algn="ctr"/>
                <a:r>
                  <a:rPr lang="en-US" sz="1100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(IVT&gt;250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kg m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  <a:r>
                  <a:rPr lang="en-US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–1</a:t>
                </a:r>
                <a:r>
                  <a:rPr lang="en-US" sz="1100" dirty="0"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) (hours)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DC66D3-AA6C-19B2-D414-2746E79ED636}"/>
                </a:ext>
              </a:extLst>
            </p:cNvPr>
            <p:cNvSpPr txBox="1"/>
            <p:nvPr/>
          </p:nvSpPr>
          <p:spPr>
            <a:xfrm>
              <a:off x="1788638" y="5529281"/>
              <a:ext cx="8847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Not an AR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BDF31F-4FA0-266D-E9F4-6E368FF294F9}"/>
                </a:ext>
              </a:extLst>
            </p:cNvPr>
            <p:cNvSpPr txBox="1"/>
            <p:nvPr/>
          </p:nvSpPr>
          <p:spPr>
            <a:xfrm>
              <a:off x="1127472" y="2094468"/>
              <a:ext cx="2209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Rank (1–5) </a:t>
              </a:r>
            </a:p>
            <a:p>
              <a:pPr algn="ctr"/>
              <a:r>
                <a:rPr lang="en-US" sz="11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(Denoted by color)</a:t>
              </a:r>
            </a:p>
          </p:txBody>
        </p:sp>
      </p:grpSp>
      <p:sp>
        <p:nvSpPr>
          <p:cNvPr id="38" name="Up Arrow 37">
            <a:extLst>
              <a:ext uri="{FF2B5EF4-FFF2-40B4-BE49-F238E27FC236}">
                <a16:creationId xmlns:a16="http://schemas.microsoft.com/office/drawing/2014/main" id="{C8AF8556-1683-409E-7E96-F3E8B4573DC2}"/>
              </a:ext>
            </a:extLst>
          </p:cNvPr>
          <p:cNvSpPr/>
          <p:nvPr/>
        </p:nvSpPr>
        <p:spPr>
          <a:xfrm>
            <a:off x="3407459" y="1537614"/>
            <a:ext cx="252929" cy="2743979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Increasingly Hazardous</a:t>
            </a:r>
          </a:p>
        </p:txBody>
      </p:sp>
      <p:sp>
        <p:nvSpPr>
          <p:cNvPr id="39" name="Up Arrow 38">
            <a:extLst>
              <a:ext uri="{FF2B5EF4-FFF2-40B4-BE49-F238E27FC236}">
                <a16:creationId xmlns:a16="http://schemas.microsoft.com/office/drawing/2014/main" id="{DF4B6B81-93B0-0B6B-E71C-BA6801E4B224}"/>
              </a:ext>
            </a:extLst>
          </p:cNvPr>
          <p:cNvSpPr/>
          <p:nvPr/>
        </p:nvSpPr>
        <p:spPr>
          <a:xfrm flipV="1">
            <a:off x="3570931" y="2022071"/>
            <a:ext cx="252929" cy="2743979"/>
          </a:xfrm>
          <a:prstGeom prst="up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Increasingly Beneficial</a:t>
            </a:r>
          </a:p>
        </p:txBody>
      </p:sp>
    </p:spTree>
    <p:extLst>
      <p:ext uri="{BB962C8B-B14F-4D97-AF65-F5344CB8AC3E}">
        <p14:creationId xmlns:p14="http://schemas.microsoft.com/office/powerpoint/2010/main" val="2425141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Perspective on Atmospheric 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8650C-6BBD-486A-ACC8-A6ECB49E3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98" y="746928"/>
            <a:ext cx="2282998" cy="1524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21214-585E-D555-B8F4-96015077EF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98" y="2426860"/>
            <a:ext cx="2282998" cy="150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97D765-394D-0810-9D2A-501376400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460" y="747509"/>
            <a:ext cx="280897" cy="1524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4934BE-40C7-0A71-F441-444E40B3B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861" y="2425512"/>
            <a:ext cx="264094" cy="15081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C7134A-5422-8DFD-62A2-A84B5F44A962}"/>
              </a:ext>
            </a:extLst>
          </p:cNvPr>
          <p:cNvSpPr/>
          <p:nvPr/>
        </p:nvSpPr>
        <p:spPr>
          <a:xfrm>
            <a:off x="213798" y="746928"/>
            <a:ext cx="158381" cy="131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D44528-EAE1-0D2B-886F-B8B0EA383BA6}"/>
              </a:ext>
            </a:extLst>
          </p:cNvPr>
          <p:cNvSpPr/>
          <p:nvPr/>
        </p:nvSpPr>
        <p:spPr>
          <a:xfrm>
            <a:off x="232805" y="2306369"/>
            <a:ext cx="158381" cy="264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3C5072-49C3-2EB7-B53E-86F39F172704}"/>
              </a:ext>
            </a:extLst>
          </p:cNvPr>
          <p:cNvSpPr/>
          <p:nvPr/>
        </p:nvSpPr>
        <p:spPr>
          <a:xfrm>
            <a:off x="232805" y="3761333"/>
            <a:ext cx="158381" cy="264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14B1CE-25D4-7BEB-EFFC-1CAC5696BC5B}"/>
              </a:ext>
            </a:extLst>
          </p:cNvPr>
          <p:cNvSpPr txBox="1"/>
          <p:nvPr/>
        </p:nvSpPr>
        <p:spPr>
          <a:xfrm>
            <a:off x="61697" y="677643"/>
            <a:ext cx="1236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a. Frequency of 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22F95C-6DEF-86A1-F739-2F37AD41B390}"/>
              </a:ext>
            </a:extLst>
          </p:cNvPr>
          <p:cNvSpPr txBox="1"/>
          <p:nvPr/>
        </p:nvSpPr>
        <p:spPr>
          <a:xfrm>
            <a:off x="61697" y="2372193"/>
            <a:ext cx="2012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b. Fraction of Precip. assoc. w/ ARs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E6A3AE-6187-6123-7DCD-1D08C6D6BC4D}"/>
              </a:ext>
            </a:extLst>
          </p:cNvPr>
          <p:cNvSpPr txBox="1"/>
          <p:nvPr/>
        </p:nvSpPr>
        <p:spPr>
          <a:xfrm>
            <a:off x="62260" y="3765378"/>
            <a:ext cx="11480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(2020)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7D1F4A-E430-E427-E9A9-F37D9D5897DD}"/>
              </a:ext>
            </a:extLst>
          </p:cNvPr>
          <p:cNvCxnSpPr>
            <a:cxnSpLocks/>
          </p:cNvCxnSpPr>
          <p:nvPr/>
        </p:nvCxnSpPr>
        <p:spPr>
          <a:xfrm flipV="1">
            <a:off x="372179" y="1297122"/>
            <a:ext cx="1825401" cy="13004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7759F6-535B-3E90-909E-1145E7F92A18}"/>
              </a:ext>
            </a:extLst>
          </p:cNvPr>
          <p:cNvCxnSpPr>
            <a:cxnSpLocks/>
          </p:cNvCxnSpPr>
          <p:nvPr/>
        </p:nvCxnSpPr>
        <p:spPr>
          <a:xfrm flipV="1">
            <a:off x="422474" y="2970054"/>
            <a:ext cx="1751061" cy="21426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C3993D-3D6C-8330-1D6A-A3791D3EC248}"/>
              </a:ext>
            </a:extLst>
          </p:cNvPr>
          <p:cNvGrpSpPr>
            <a:grpSpLocks noChangeAspect="1"/>
          </p:cNvGrpSpPr>
          <p:nvPr/>
        </p:nvGrpSpPr>
        <p:grpSpPr>
          <a:xfrm>
            <a:off x="103375" y="4046785"/>
            <a:ext cx="2712965" cy="1893249"/>
            <a:chOff x="904605" y="507804"/>
            <a:chExt cx="4376062" cy="305384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E65107D-E32E-AC79-E917-5439FDDA5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605" y="507804"/>
              <a:ext cx="4376062" cy="305384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8E1439-1CA0-6DC0-863F-D5A5BEF766F2}"/>
                </a:ext>
              </a:extLst>
            </p:cNvPr>
            <p:cNvSpPr txBox="1"/>
            <p:nvPr/>
          </p:nvSpPr>
          <p:spPr>
            <a:xfrm>
              <a:off x="3783180" y="1357794"/>
              <a:ext cx="752947" cy="42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C51F52-3717-F838-1F25-B76F87577F44}"/>
                </a:ext>
              </a:extLst>
            </p:cNvPr>
            <p:cNvSpPr txBox="1"/>
            <p:nvPr/>
          </p:nvSpPr>
          <p:spPr>
            <a:xfrm>
              <a:off x="2991791" y="1735320"/>
              <a:ext cx="879647" cy="42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E312798-2674-0799-76F7-18C324C24D50}"/>
                </a:ext>
              </a:extLst>
            </p:cNvPr>
            <p:cNvSpPr txBox="1"/>
            <p:nvPr/>
          </p:nvSpPr>
          <p:spPr>
            <a:xfrm>
              <a:off x="1822175" y="2345112"/>
              <a:ext cx="752947" cy="42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85%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6A74DF-B061-ED41-20D3-AEB6995CA54C}"/>
              </a:ext>
            </a:extLst>
          </p:cNvPr>
          <p:cNvSpPr txBox="1"/>
          <p:nvPr/>
        </p:nvSpPr>
        <p:spPr>
          <a:xfrm>
            <a:off x="63142" y="4085057"/>
            <a:ext cx="2177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c. Fraction of Floods/FF w/ ARs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AA6C50-4C43-D6D4-F699-60369562F06C}"/>
              </a:ext>
            </a:extLst>
          </p:cNvPr>
          <p:cNvSpPr txBox="1"/>
          <p:nvPr/>
        </p:nvSpPr>
        <p:spPr>
          <a:xfrm>
            <a:off x="20198" y="5684534"/>
            <a:ext cx="1040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Glade et al. (2023)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E863EA-61AE-E272-3AB9-E99FAB3F032B}"/>
              </a:ext>
            </a:extLst>
          </p:cNvPr>
          <p:cNvSpPr txBox="1"/>
          <p:nvPr/>
        </p:nvSpPr>
        <p:spPr>
          <a:xfrm>
            <a:off x="3565546" y="743176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C52827-BC5C-E3C5-9B2C-B94459C68645}"/>
              </a:ext>
            </a:extLst>
          </p:cNvPr>
          <p:cNvSpPr txBox="1"/>
          <p:nvPr/>
        </p:nvSpPr>
        <p:spPr>
          <a:xfrm>
            <a:off x="4349452" y="1051804"/>
            <a:ext cx="774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 are as frequent or more frequent across Eastern US than Western US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2020; Kaminski et al. 2023) – Fig. panel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0A14751-E54C-D4C2-DCB6-25CF2D8617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680" y="1988647"/>
            <a:ext cx="1101484" cy="8270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D7AE2C-EB8B-EFD7-CAAD-A653EE4C7B22}"/>
              </a:ext>
            </a:extLst>
          </p:cNvPr>
          <p:cNvSpPr txBox="1"/>
          <p:nvPr/>
        </p:nvSpPr>
        <p:spPr>
          <a:xfrm>
            <a:off x="4349451" y="2105455"/>
            <a:ext cx="774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&gt;30% of non-summer precipitation is associated with ARs across Northeast US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2020; Kaminski et al.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2023) – Fig. panel (b)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2C39B1-DFCE-1474-E650-4295C1683843}"/>
              </a:ext>
            </a:extLst>
          </p:cNvPr>
          <p:cNvSpPr txBox="1"/>
          <p:nvPr/>
        </p:nvSpPr>
        <p:spPr>
          <a:xfrm>
            <a:off x="4386223" y="3167269"/>
            <a:ext cx="770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&gt;90% of non-summer </a:t>
            </a:r>
            <a:r>
              <a:rPr lang="en-US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precipitation is associated with ARs across Northeast US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2020; Lamjiri et al. 2020)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B9480F-AC64-BFC7-C264-4A5B6703CC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11" y="3860008"/>
            <a:ext cx="1015891" cy="10158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1C01B4-0A0F-2EB0-FD93-A6E062358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5364" y="3071768"/>
            <a:ext cx="828114" cy="8281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B986FF-8CC7-683E-46E3-A1209EE7D4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3895" y="4721777"/>
            <a:ext cx="1142039" cy="114203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41C9FDC-7999-FCFB-1860-248266695A86}"/>
              </a:ext>
            </a:extLst>
          </p:cNvPr>
          <p:cNvSpPr txBox="1"/>
          <p:nvPr/>
        </p:nvSpPr>
        <p:spPr>
          <a:xfrm>
            <a:off x="4386223" y="5134130"/>
            <a:ext cx="770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of ice jam events in Northeast US influenced by ARs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(Sanders et al. 2020)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E44FAD6-7890-2EB7-B945-29B950381B84}"/>
              </a:ext>
            </a:extLst>
          </p:cNvPr>
          <p:cNvSpPr txBox="1"/>
          <p:nvPr/>
        </p:nvSpPr>
        <p:spPr>
          <a:xfrm>
            <a:off x="4386223" y="4118107"/>
            <a:ext cx="770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&gt;85% of flood and flash flood watches, warnings, and advisories occur on day of or day after an ARs over the Northeast US (Glade et al. 2023) – Fig. panel (c)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C55D3D3-EDD1-D0A8-B5E4-F1B16F1B89A4}"/>
              </a:ext>
            </a:extLst>
          </p:cNvPr>
          <p:cNvSpPr/>
          <p:nvPr/>
        </p:nvSpPr>
        <p:spPr>
          <a:xfrm>
            <a:off x="58378" y="670508"/>
            <a:ext cx="2831821" cy="1627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9C2E6C-29BA-90F0-EFA4-C304953E4E9F}"/>
              </a:ext>
            </a:extLst>
          </p:cNvPr>
          <p:cNvSpPr/>
          <p:nvPr/>
        </p:nvSpPr>
        <p:spPr>
          <a:xfrm>
            <a:off x="58378" y="2372472"/>
            <a:ext cx="2831821" cy="1627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6040296-774C-C8D4-4607-D4E0BA581654}"/>
              </a:ext>
            </a:extLst>
          </p:cNvPr>
          <p:cNvSpPr/>
          <p:nvPr/>
        </p:nvSpPr>
        <p:spPr>
          <a:xfrm>
            <a:off x="216544" y="2018170"/>
            <a:ext cx="158381" cy="264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F4F0FEC-1DE4-66C9-84E7-DBE2E5D43C5E}"/>
              </a:ext>
            </a:extLst>
          </p:cNvPr>
          <p:cNvSpPr txBox="1"/>
          <p:nvPr/>
        </p:nvSpPr>
        <p:spPr>
          <a:xfrm>
            <a:off x="68541" y="2059171"/>
            <a:ext cx="11480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Slinskey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(2020)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CA37B5-E40F-6A7E-2B6F-646E070DE2A1}"/>
              </a:ext>
            </a:extLst>
          </p:cNvPr>
          <p:cNvSpPr/>
          <p:nvPr/>
        </p:nvSpPr>
        <p:spPr>
          <a:xfrm>
            <a:off x="58378" y="4087100"/>
            <a:ext cx="2831821" cy="1812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4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Flood Magnitudes 1920s to present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FDF9B-613F-2F7F-D800-543445EB8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90" t="17760" r="3502" b="6517"/>
          <a:stretch/>
        </p:blipFill>
        <p:spPr>
          <a:xfrm>
            <a:off x="0" y="605935"/>
            <a:ext cx="12192000" cy="5337666"/>
          </a:xfrm>
          <a:prstGeom prst="rect">
            <a:avLst/>
          </a:prstGeom>
          <a:solidFill>
            <a:srgbClr val="DCDDD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46488-49B8-DBF8-24AF-97E829091BD3}"/>
              </a:ext>
            </a:extLst>
          </p:cNvPr>
          <p:cNvSpPr txBox="1"/>
          <p:nvPr/>
        </p:nvSpPr>
        <p:spPr>
          <a:xfrm>
            <a:off x="804332" y="4838597"/>
            <a:ext cx="412257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Flood magnitudes are increasing over time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418B3A-833C-17DC-787C-86D5B55FF744}"/>
              </a:ext>
            </a:extLst>
          </p:cNvPr>
          <p:cNvSpPr/>
          <p:nvPr/>
        </p:nvSpPr>
        <p:spPr>
          <a:xfrm>
            <a:off x="8651483" y="1608664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  <a:effectLst>
            <a:outerShdw algn="tl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102E1-8B1B-6830-E614-09A2A328D5B3}"/>
              </a:ext>
            </a:extLst>
          </p:cNvPr>
          <p:cNvSpPr txBox="1"/>
          <p:nvPr/>
        </p:nvSpPr>
        <p:spPr>
          <a:xfrm>
            <a:off x="10439400" y="677333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GlobalChange.gov</a:t>
            </a:r>
          </a:p>
        </p:txBody>
      </p:sp>
    </p:spTree>
    <p:extLst>
      <p:ext uri="{BB962C8B-B14F-4D97-AF65-F5344CB8AC3E}">
        <p14:creationId xmlns:p14="http://schemas.microsoft.com/office/powerpoint/2010/main" val="349232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and Flooding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90B3B68-BF4E-9488-D35B-E72105FA7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1" b="17077"/>
          <a:stretch/>
        </p:blipFill>
        <p:spPr>
          <a:xfrm>
            <a:off x="6477000" y="741404"/>
            <a:ext cx="5648962" cy="51638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67F959F-A38C-6489-4B3D-A995478682B2}"/>
              </a:ext>
            </a:extLst>
          </p:cNvPr>
          <p:cNvSpPr txBox="1"/>
          <p:nvPr/>
        </p:nvSpPr>
        <p:spPr>
          <a:xfrm>
            <a:off x="584200" y="1584384"/>
            <a:ext cx="5609968" cy="34778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Nationwide precipitation event average rainfall rate (mm/h) as a function of the log of duration (hours) for: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floods (red)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slow-rise floods (blue) 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floods (purple) 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size of the dot represents area of the flood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759D8B-C66B-72D2-67D4-950A60ACA7B8}"/>
              </a:ext>
            </a:extLst>
          </p:cNvPr>
          <p:cNvSpPr txBox="1"/>
          <p:nvPr/>
        </p:nvSpPr>
        <p:spPr>
          <a:xfrm>
            <a:off x="8822267" y="587515"/>
            <a:ext cx="30310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Dougherty and Rasmussen (2019; MWR)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E5BF80F3-4954-2A9C-36B6-F92D5128ED90}"/>
              </a:ext>
            </a:extLst>
          </p:cNvPr>
          <p:cNvSpPr/>
          <p:nvPr/>
        </p:nvSpPr>
        <p:spPr>
          <a:xfrm rot="2419671">
            <a:off x="6784330" y="2746416"/>
            <a:ext cx="5034300" cy="1261534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435E9E-C249-6028-1958-F53D4D7AAE44}"/>
              </a:ext>
            </a:extLst>
          </p:cNvPr>
          <p:cNvSpPr txBox="1"/>
          <p:nvPr/>
        </p:nvSpPr>
        <p:spPr>
          <a:xfrm>
            <a:off x="9301480" y="2557905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Long-duration,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lower-intensity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ADE112-FDF3-45A1-915E-9C3B47E8864B}"/>
              </a:ext>
            </a:extLst>
          </p:cNvPr>
          <p:cNvSpPr txBox="1"/>
          <p:nvPr/>
        </p:nvSpPr>
        <p:spPr>
          <a:xfrm>
            <a:off x="8255000" y="1659467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Short-duration,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high-intensity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F46118-A2A1-84A9-7A57-2D0ACACECF28}"/>
              </a:ext>
            </a:extLst>
          </p:cNvPr>
          <p:cNvSpPr txBox="1"/>
          <p:nvPr/>
        </p:nvSpPr>
        <p:spPr>
          <a:xfrm>
            <a:off x="10452947" y="3419796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Days-to-weeks,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low-intensity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and Flooding in the Northeast and Mid-Atlantic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90B3B68-BF4E-9488-D35B-E72105FA7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1" b="17077"/>
          <a:stretch/>
        </p:blipFill>
        <p:spPr>
          <a:xfrm>
            <a:off x="6477000" y="741404"/>
            <a:ext cx="5648962" cy="5163837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DAAB83E-8255-4B77-6FE6-869B4AF5AF20}"/>
              </a:ext>
            </a:extLst>
          </p:cNvPr>
          <p:cNvSpPr/>
          <p:nvPr/>
        </p:nvSpPr>
        <p:spPr>
          <a:xfrm rot="2419671">
            <a:off x="6784330" y="2746416"/>
            <a:ext cx="5034300" cy="1261534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24129-D9F8-811C-4BF5-88A8779D392E}"/>
              </a:ext>
            </a:extLst>
          </p:cNvPr>
          <p:cNvSpPr txBox="1"/>
          <p:nvPr/>
        </p:nvSpPr>
        <p:spPr>
          <a:xfrm>
            <a:off x="9301480" y="2557905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Long-duration,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lower-intensity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D2712-7A58-97E4-6B7A-FCDF8CC1752F}"/>
              </a:ext>
            </a:extLst>
          </p:cNvPr>
          <p:cNvSpPr txBox="1"/>
          <p:nvPr/>
        </p:nvSpPr>
        <p:spPr>
          <a:xfrm>
            <a:off x="8255000" y="1659467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Short-duration,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high-intensity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76BC7-5D82-67BD-E591-64A6DDCE1FF9}"/>
              </a:ext>
            </a:extLst>
          </p:cNvPr>
          <p:cNvSpPr txBox="1"/>
          <p:nvPr/>
        </p:nvSpPr>
        <p:spPr>
          <a:xfrm>
            <a:off x="10452947" y="3419796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Days-to-weeks,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low-intensity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8E658E-7D9C-E81B-62C0-117B4C3F3065}"/>
              </a:ext>
            </a:extLst>
          </p:cNvPr>
          <p:cNvSpPr>
            <a:spLocks noChangeAspect="1"/>
          </p:cNvSpPr>
          <p:nvPr/>
        </p:nvSpPr>
        <p:spPr>
          <a:xfrm>
            <a:off x="982308" y="978282"/>
            <a:ext cx="2286000" cy="2286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F6E62C-244F-83CE-9F8E-D653DF4DC2A3}"/>
              </a:ext>
            </a:extLst>
          </p:cNvPr>
          <p:cNvSpPr>
            <a:spLocks noChangeAspect="1"/>
          </p:cNvSpPr>
          <p:nvPr/>
        </p:nvSpPr>
        <p:spPr>
          <a:xfrm>
            <a:off x="3520085" y="978282"/>
            <a:ext cx="2286000" cy="2286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A6E4D9-D6C4-F683-37AB-F698C11205FB}"/>
              </a:ext>
            </a:extLst>
          </p:cNvPr>
          <p:cNvSpPr>
            <a:spLocks noChangeAspect="1"/>
          </p:cNvSpPr>
          <p:nvPr/>
        </p:nvSpPr>
        <p:spPr>
          <a:xfrm>
            <a:off x="978803" y="3429000"/>
            <a:ext cx="2286000" cy="2286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E7D67B-6665-D0FF-A6FF-1DD572702977}"/>
              </a:ext>
            </a:extLst>
          </p:cNvPr>
          <p:cNvSpPr>
            <a:spLocks noChangeAspect="1"/>
          </p:cNvSpPr>
          <p:nvPr/>
        </p:nvSpPr>
        <p:spPr>
          <a:xfrm>
            <a:off x="3605133" y="3429000"/>
            <a:ext cx="2286000" cy="2286000"/>
          </a:xfrm>
          <a:prstGeom prst="ellipse">
            <a:avLst/>
          </a:prstGeom>
          <a:blipFill dpi="0" rotWithShape="1">
            <a:blip r:embed="rId7"/>
            <a:srcRect/>
            <a:tile tx="-450850" ty="0" sx="45000" sy="45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6F6972-3CC0-039A-311B-CE30888E6406}"/>
              </a:ext>
            </a:extLst>
          </p:cNvPr>
          <p:cNvSpPr txBox="1"/>
          <p:nvPr/>
        </p:nvSpPr>
        <p:spPr>
          <a:xfrm>
            <a:off x="1324869" y="1967393"/>
            <a:ext cx="1697901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Severe/Convection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3CEAA0-1012-E775-0185-4AA61B7B1B45}"/>
              </a:ext>
            </a:extLst>
          </p:cNvPr>
          <p:cNvSpPr txBox="1"/>
          <p:nvPr/>
        </p:nvSpPr>
        <p:spPr>
          <a:xfrm>
            <a:off x="3869689" y="1967393"/>
            <a:ext cx="155844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Systems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88B40-4FF8-3B52-1D7D-D545EEEE6786}"/>
              </a:ext>
            </a:extLst>
          </p:cNvPr>
          <p:cNvSpPr txBox="1"/>
          <p:nvPr/>
        </p:nvSpPr>
        <p:spPr>
          <a:xfrm>
            <a:off x="1210733" y="4257243"/>
            <a:ext cx="1854751" cy="73866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Cyclones, Nor’easters, Atmospheric Rivers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91770-C6AE-7241-8756-5F6DC11D0BFC}"/>
              </a:ext>
            </a:extLst>
          </p:cNvPr>
          <p:cNvSpPr txBox="1"/>
          <p:nvPr/>
        </p:nvSpPr>
        <p:spPr>
          <a:xfrm>
            <a:off x="4262263" y="4472686"/>
            <a:ext cx="971741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Snowmelt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02A60D-104F-55EC-2B96-85428166E89F}"/>
              </a:ext>
            </a:extLst>
          </p:cNvPr>
          <p:cNvSpPr>
            <a:spLocks noChangeAspect="1"/>
          </p:cNvSpPr>
          <p:nvPr/>
        </p:nvSpPr>
        <p:spPr>
          <a:xfrm>
            <a:off x="7398401" y="1722490"/>
            <a:ext cx="548640" cy="54864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6D0ED5-DD7F-5EC0-4FD3-CFDCD204AC48}"/>
              </a:ext>
            </a:extLst>
          </p:cNvPr>
          <p:cNvSpPr>
            <a:spLocks noChangeAspect="1"/>
          </p:cNvSpPr>
          <p:nvPr/>
        </p:nvSpPr>
        <p:spPr>
          <a:xfrm>
            <a:off x="8244331" y="2434278"/>
            <a:ext cx="548640" cy="5486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293EDFB-EA03-1DFB-378E-8EF48D01EC64}"/>
              </a:ext>
            </a:extLst>
          </p:cNvPr>
          <p:cNvSpPr>
            <a:spLocks noChangeAspect="1"/>
          </p:cNvSpPr>
          <p:nvPr/>
        </p:nvSpPr>
        <p:spPr>
          <a:xfrm>
            <a:off x="9184492" y="3228236"/>
            <a:ext cx="548640" cy="54864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C1E0045-859A-86DA-6C7E-116B85AD0540}"/>
              </a:ext>
            </a:extLst>
          </p:cNvPr>
          <p:cNvSpPr>
            <a:spLocks noChangeAspect="1"/>
          </p:cNvSpPr>
          <p:nvPr/>
        </p:nvSpPr>
        <p:spPr>
          <a:xfrm>
            <a:off x="10178627" y="4077934"/>
            <a:ext cx="548640" cy="54864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9E40B6-E365-09F3-BE30-FEB698FFB7F5}"/>
              </a:ext>
            </a:extLst>
          </p:cNvPr>
          <p:cNvSpPr txBox="1"/>
          <p:nvPr/>
        </p:nvSpPr>
        <p:spPr>
          <a:xfrm>
            <a:off x="8822267" y="587515"/>
            <a:ext cx="30310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Dougherty and Rasmussen (2019; MWR)</a:t>
            </a:r>
          </a:p>
        </p:txBody>
      </p:sp>
    </p:spTree>
    <p:extLst>
      <p:ext uri="{BB962C8B-B14F-4D97-AF65-F5344CB8AC3E}">
        <p14:creationId xmlns:p14="http://schemas.microsoft.com/office/powerpoint/2010/main" val="82283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and Flooding in the Northeast and Mid-Atlantic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AF0E52-4390-28A6-9BD7-9ADA5C74A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" t="1" r="25229" b="46202"/>
          <a:stretch/>
        </p:blipFill>
        <p:spPr>
          <a:xfrm>
            <a:off x="370978" y="805701"/>
            <a:ext cx="6593482" cy="3100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23BEE-3C00-E243-0753-E413CEC4009A}"/>
              </a:ext>
            </a:extLst>
          </p:cNvPr>
          <p:cNvSpPr txBox="1"/>
          <p:nvPr/>
        </p:nvSpPr>
        <p:spPr>
          <a:xfrm>
            <a:off x="370977" y="4146818"/>
            <a:ext cx="99600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Wettest 3-day Precip Events over Mid-Atlantic and Northeast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~10–20% associated with pure 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~30–40% associated with mixed ARs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 both AR and tropical physical processes and moisture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~20–30% associated with pure tropical phenomena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~10–20% associated with other (e.g., convective)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4BCC9-85DF-A6AF-79DD-4E83D42A035D}"/>
              </a:ext>
            </a:extLst>
          </p:cNvPr>
          <p:cNvSpPr txBox="1"/>
          <p:nvPr/>
        </p:nvSpPr>
        <p:spPr>
          <a:xfrm>
            <a:off x="417837" y="679034"/>
            <a:ext cx="6425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Locations of wettest 3-d precip (“R-CAT”) events (Lamjiri et al. 2020; JHM)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5A62F-D9BD-789B-FA1A-65A3E64FE377}"/>
              </a:ext>
            </a:extLst>
          </p:cNvPr>
          <p:cNvSpPr txBox="1"/>
          <p:nvPr/>
        </p:nvSpPr>
        <p:spPr>
          <a:xfrm>
            <a:off x="10587992" y="3408180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ARs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3EEAA70-B78E-4555-004B-57EE124CD55A}"/>
              </a:ext>
            </a:extLst>
          </p:cNvPr>
          <p:cNvCxnSpPr>
            <a:cxnSpLocks/>
          </p:cNvCxnSpPr>
          <p:nvPr/>
        </p:nvCxnSpPr>
        <p:spPr>
          <a:xfrm flipH="1">
            <a:off x="10358848" y="3587297"/>
            <a:ext cx="274320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121A181-7313-BC26-2061-B4BFCACB7EA5}"/>
              </a:ext>
            </a:extLst>
          </p:cNvPr>
          <p:cNvSpPr txBox="1"/>
          <p:nvPr/>
        </p:nvSpPr>
        <p:spPr>
          <a:xfrm>
            <a:off x="10587993" y="2848119"/>
            <a:ext cx="140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ARs &amp;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Tropical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2DE856-03B4-1DEB-53EA-8BEB06A7EA02}"/>
              </a:ext>
            </a:extLst>
          </p:cNvPr>
          <p:cNvSpPr txBox="1"/>
          <p:nvPr/>
        </p:nvSpPr>
        <p:spPr>
          <a:xfrm>
            <a:off x="10587992" y="2377097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Tropical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21556F2-9096-2F42-58D6-1E47CCABDC37}"/>
              </a:ext>
            </a:extLst>
          </p:cNvPr>
          <p:cNvCxnSpPr>
            <a:cxnSpLocks/>
          </p:cNvCxnSpPr>
          <p:nvPr/>
        </p:nvCxnSpPr>
        <p:spPr>
          <a:xfrm flipH="1">
            <a:off x="10358848" y="3158942"/>
            <a:ext cx="274320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8904F58-8DAA-9336-77A1-266F7A0BE2DA}"/>
              </a:ext>
            </a:extLst>
          </p:cNvPr>
          <p:cNvCxnSpPr>
            <a:cxnSpLocks/>
          </p:cNvCxnSpPr>
          <p:nvPr/>
        </p:nvCxnSpPr>
        <p:spPr>
          <a:xfrm flipH="1">
            <a:off x="10370158" y="2549943"/>
            <a:ext cx="274320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C7BC07E-F6F3-8CA9-7E83-1E25D2F77226}"/>
              </a:ext>
            </a:extLst>
          </p:cNvPr>
          <p:cNvSpPr txBox="1"/>
          <p:nvPr/>
        </p:nvSpPr>
        <p:spPr>
          <a:xfrm>
            <a:off x="10587992" y="1868692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C00D60-7335-7749-863F-53A691691645}"/>
              </a:ext>
            </a:extLst>
          </p:cNvPr>
          <p:cNvCxnSpPr>
            <a:cxnSpLocks/>
          </p:cNvCxnSpPr>
          <p:nvPr/>
        </p:nvCxnSpPr>
        <p:spPr>
          <a:xfrm flipH="1">
            <a:off x="10370158" y="2037969"/>
            <a:ext cx="274320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Chart, bar chart&#10;&#10;Description automatically generated">
            <a:extLst>
              <a:ext uri="{FF2B5EF4-FFF2-40B4-BE49-F238E27FC236}">
                <a16:creationId xmlns:a16="http://schemas.microsoft.com/office/drawing/2014/main" id="{55DCDEE0-DB00-5CAB-5111-067E32A02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3" r="93426" b="8299"/>
          <a:stretch/>
        </p:blipFill>
        <p:spPr>
          <a:xfrm>
            <a:off x="7327298" y="1106226"/>
            <a:ext cx="547589" cy="2651759"/>
          </a:xfrm>
          <a:prstGeom prst="rect">
            <a:avLst/>
          </a:prstGeom>
        </p:spPr>
      </p:pic>
      <p:pic>
        <p:nvPicPr>
          <p:cNvPr id="48" name="Picture 47" descr="Chart, bar chart&#10;&#10;Description automatically generated">
            <a:extLst>
              <a:ext uri="{FF2B5EF4-FFF2-40B4-BE49-F238E27FC236}">
                <a16:creationId xmlns:a16="http://schemas.microsoft.com/office/drawing/2014/main" id="{9A58BFD6-C6A0-D212-93D5-F24E3D05A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08" t="6158" r="66711" b="9990"/>
          <a:stretch/>
        </p:blipFill>
        <p:spPr>
          <a:xfrm>
            <a:off x="7874887" y="1158019"/>
            <a:ext cx="464840" cy="2548549"/>
          </a:xfrm>
          <a:prstGeom prst="rect">
            <a:avLst/>
          </a:prstGeom>
        </p:spPr>
      </p:pic>
      <p:pic>
        <p:nvPicPr>
          <p:cNvPr id="49" name="Picture 48" descr="Chart, bar chart&#10;&#10;Description automatically generated">
            <a:extLst>
              <a:ext uri="{FF2B5EF4-FFF2-40B4-BE49-F238E27FC236}">
                <a16:creationId xmlns:a16="http://schemas.microsoft.com/office/drawing/2014/main" id="{BEC091BD-5265-BB79-BA7F-E06CDF549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24" t="4510" r="60102" b="8733"/>
          <a:stretch/>
        </p:blipFill>
        <p:spPr>
          <a:xfrm>
            <a:off x="8328963" y="1106227"/>
            <a:ext cx="547589" cy="2636804"/>
          </a:xfrm>
          <a:prstGeom prst="rect">
            <a:avLst/>
          </a:prstGeom>
        </p:spPr>
      </p:pic>
      <p:pic>
        <p:nvPicPr>
          <p:cNvPr id="50" name="Picture 49" descr="Chart, bar chart&#10;&#10;Description automatically generated">
            <a:extLst>
              <a:ext uri="{FF2B5EF4-FFF2-40B4-BE49-F238E27FC236}">
                <a16:creationId xmlns:a16="http://schemas.microsoft.com/office/drawing/2014/main" id="{168D547A-E6AC-BAC2-D0D3-ABA424BFB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83" t="6158" r="34011" b="9989"/>
          <a:stretch/>
        </p:blipFill>
        <p:spPr>
          <a:xfrm>
            <a:off x="8876553" y="1158020"/>
            <a:ext cx="433735" cy="2548549"/>
          </a:xfrm>
          <a:prstGeom prst="rect">
            <a:avLst/>
          </a:prstGeom>
        </p:spPr>
      </p:pic>
      <p:pic>
        <p:nvPicPr>
          <p:cNvPr id="51" name="Picture 50" descr="Chart, bar chart&#10;&#10;Description automatically generated">
            <a:extLst>
              <a:ext uri="{FF2B5EF4-FFF2-40B4-BE49-F238E27FC236}">
                <a16:creationId xmlns:a16="http://schemas.microsoft.com/office/drawing/2014/main" id="{27A71677-FABF-A496-5392-0F3ADBE2BF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02" t="4510" r="27024" b="8241"/>
          <a:stretch/>
        </p:blipFill>
        <p:spPr>
          <a:xfrm>
            <a:off x="9310288" y="1106227"/>
            <a:ext cx="547589" cy="2651759"/>
          </a:xfrm>
          <a:prstGeom prst="rect">
            <a:avLst/>
          </a:prstGeom>
        </p:spPr>
      </p:pic>
      <p:pic>
        <p:nvPicPr>
          <p:cNvPr id="52" name="Picture 51" descr="Chart, bar chart&#10;&#10;Description automatically generated">
            <a:extLst>
              <a:ext uri="{FF2B5EF4-FFF2-40B4-BE49-F238E27FC236}">
                <a16:creationId xmlns:a16="http://schemas.microsoft.com/office/drawing/2014/main" id="{69FA19D7-E67D-036E-F845-82E749FF1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854" t="6158" r="467" b="9990"/>
          <a:stretch/>
        </p:blipFill>
        <p:spPr>
          <a:xfrm>
            <a:off x="9857878" y="1158019"/>
            <a:ext cx="473178" cy="254854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3A4562-769E-EEB1-C2A9-3763B9A1DDB9}"/>
              </a:ext>
            </a:extLst>
          </p:cNvPr>
          <p:cNvSpPr/>
          <p:nvPr/>
        </p:nvSpPr>
        <p:spPr>
          <a:xfrm>
            <a:off x="7903441" y="3110183"/>
            <a:ext cx="308331" cy="557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726C56-B9D6-C09A-4B7C-B3381269349F}"/>
              </a:ext>
            </a:extLst>
          </p:cNvPr>
          <p:cNvSpPr/>
          <p:nvPr/>
        </p:nvSpPr>
        <p:spPr>
          <a:xfrm>
            <a:off x="8939255" y="2903438"/>
            <a:ext cx="308331" cy="764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3D2FDF-DD3D-1A55-5FC3-E12BEF80F551}"/>
              </a:ext>
            </a:extLst>
          </p:cNvPr>
          <p:cNvSpPr/>
          <p:nvPr/>
        </p:nvSpPr>
        <p:spPr>
          <a:xfrm>
            <a:off x="9888741" y="1965126"/>
            <a:ext cx="308331" cy="17026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2FC79F7-5C33-D861-A9C4-ED117116F9BD}"/>
              </a:ext>
            </a:extLst>
          </p:cNvPr>
          <p:cNvSpPr/>
          <p:nvPr/>
        </p:nvSpPr>
        <p:spPr>
          <a:xfrm>
            <a:off x="9888741" y="3494098"/>
            <a:ext cx="308331" cy="1737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72155D3-263B-9762-FDF1-ED97A4FE55A3}"/>
              </a:ext>
            </a:extLst>
          </p:cNvPr>
          <p:cNvSpPr/>
          <p:nvPr/>
        </p:nvSpPr>
        <p:spPr>
          <a:xfrm>
            <a:off x="9888741" y="2144041"/>
            <a:ext cx="308331" cy="621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9B54204-56C3-E9CD-02DF-ECD33FE0D1AF}"/>
              </a:ext>
            </a:extLst>
          </p:cNvPr>
          <p:cNvSpPr/>
          <p:nvPr/>
        </p:nvSpPr>
        <p:spPr>
          <a:xfrm>
            <a:off x="7188031" y="956032"/>
            <a:ext cx="4911115" cy="2932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96C0420-CAEE-B6A3-BA6A-9A5E87C2A382}"/>
              </a:ext>
            </a:extLst>
          </p:cNvPr>
          <p:cNvSpPr/>
          <p:nvPr/>
        </p:nvSpPr>
        <p:spPr>
          <a:xfrm>
            <a:off x="9888741" y="2765275"/>
            <a:ext cx="308331" cy="728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4E72904-2FFA-2D6F-FF90-C34AC73E0A51}"/>
              </a:ext>
            </a:extLst>
          </p:cNvPr>
          <p:cNvSpPr/>
          <p:nvPr/>
        </p:nvSpPr>
        <p:spPr>
          <a:xfrm>
            <a:off x="5117007" y="1441240"/>
            <a:ext cx="1665298" cy="1471518"/>
          </a:xfrm>
          <a:custGeom>
            <a:avLst/>
            <a:gdLst>
              <a:gd name="connsiteX0" fmla="*/ 0 w 1665298"/>
              <a:gd name="connsiteY0" fmla="*/ 647952 h 1471518"/>
              <a:gd name="connsiteX1" fmla="*/ 0 w 1665298"/>
              <a:gd name="connsiteY1" fmla="*/ 1465462 h 1471518"/>
              <a:gd name="connsiteX2" fmla="*/ 690341 w 1665298"/>
              <a:gd name="connsiteY2" fmla="*/ 1471518 h 1471518"/>
              <a:gd name="connsiteX3" fmla="*/ 1659242 w 1665298"/>
              <a:gd name="connsiteY3" fmla="*/ 787232 h 1471518"/>
              <a:gd name="connsiteX4" fmla="*/ 1665298 w 1665298"/>
              <a:gd name="connsiteY4" fmla="*/ 6055 h 1471518"/>
              <a:gd name="connsiteX5" fmla="*/ 1162680 w 1665298"/>
              <a:gd name="connsiteY5" fmla="*/ 0 h 1471518"/>
              <a:gd name="connsiteX6" fmla="*/ 0 w 1665298"/>
              <a:gd name="connsiteY6" fmla="*/ 647952 h 147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5298" h="1471518">
                <a:moveTo>
                  <a:pt x="0" y="647952"/>
                </a:moveTo>
                <a:lnTo>
                  <a:pt x="0" y="1465462"/>
                </a:lnTo>
                <a:lnTo>
                  <a:pt x="690341" y="1471518"/>
                </a:lnTo>
                <a:lnTo>
                  <a:pt x="1659242" y="787232"/>
                </a:lnTo>
                <a:cubicBezTo>
                  <a:pt x="1661261" y="526840"/>
                  <a:pt x="1663279" y="266447"/>
                  <a:pt x="1665298" y="6055"/>
                </a:cubicBezTo>
                <a:lnTo>
                  <a:pt x="1162680" y="0"/>
                </a:lnTo>
                <a:lnTo>
                  <a:pt x="0" y="647952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66128B-CF5B-C9AA-C573-75EDC94D3346}"/>
              </a:ext>
            </a:extLst>
          </p:cNvPr>
          <p:cNvCxnSpPr/>
          <p:nvPr/>
        </p:nvCxnSpPr>
        <p:spPr>
          <a:xfrm>
            <a:off x="6322077" y="2546374"/>
            <a:ext cx="8659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A807E3D-E6D5-4BDD-D5DA-2FB36705F8C1}"/>
              </a:ext>
            </a:extLst>
          </p:cNvPr>
          <p:cNvSpPr txBox="1"/>
          <p:nvPr/>
        </p:nvSpPr>
        <p:spPr>
          <a:xfrm>
            <a:off x="7736984" y="933914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&gt;200mm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1A15BA-B384-8053-BBE5-A7107A83E831}"/>
              </a:ext>
            </a:extLst>
          </p:cNvPr>
          <p:cNvSpPr txBox="1"/>
          <p:nvPr/>
        </p:nvSpPr>
        <p:spPr>
          <a:xfrm>
            <a:off x="8716484" y="933914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&gt;300mm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FED293-A9FE-69FE-1895-15F88EC00FF0}"/>
              </a:ext>
            </a:extLst>
          </p:cNvPr>
          <p:cNvSpPr txBox="1"/>
          <p:nvPr/>
        </p:nvSpPr>
        <p:spPr>
          <a:xfrm>
            <a:off x="9674627" y="933914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&gt;400mm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89D271-8A52-A7C5-175B-126E3164189D}"/>
              </a:ext>
            </a:extLst>
          </p:cNvPr>
          <p:cNvSpPr txBox="1"/>
          <p:nvPr/>
        </p:nvSpPr>
        <p:spPr>
          <a:xfrm>
            <a:off x="7188031" y="673815"/>
            <a:ext cx="4835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Processes responsible over Mid-Atlantic/Northeast U.S.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E440D9-CE61-DE30-1D62-9FF3FC1993C0}"/>
              </a:ext>
            </a:extLst>
          </p:cNvPr>
          <p:cNvSpPr txBox="1"/>
          <p:nvPr/>
        </p:nvSpPr>
        <p:spPr>
          <a:xfrm>
            <a:off x="454931" y="2919632"/>
            <a:ext cx="1061509" cy="938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200–300 mm</a:t>
            </a:r>
          </a:p>
          <a:p>
            <a:r>
              <a:rPr lang="en-US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300–400 mm </a:t>
            </a:r>
          </a:p>
          <a:p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400–500 mm</a:t>
            </a:r>
          </a:p>
          <a:p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500–600 mm</a:t>
            </a:r>
          </a:p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&gt;600 mm  </a:t>
            </a:r>
          </a:p>
        </p:txBody>
      </p:sp>
    </p:spTree>
    <p:extLst>
      <p:ext uri="{BB962C8B-B14F-4D97-AF65-F5344CB8AC3E}">
        <p14:creationId xmlns:p14="http://schemas.microsoft.com/office/powerpoint/2010/main" val="37179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Extremes – Tropical/Convective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49F585-CB52-06C3-0556-8B7B85E59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"/>
          <a:stretch/>
        </p:blipFill>
        <p:spPr>
          <a:xfrm>
            <a:off x="6189784" y="681038"/>
            <a:ext cx="5911681" cy="40458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1C219BB-9916-2D4A-2723-B76A24AE12CC}"/>
              </a:ext>
            </a:extLst>
          </p:cNvPr>
          <p:cNvSpPr txBox="1"/>
          <p:nvPr/>
        </p:nvSpPr>
        <p:spPr>
          <a:xfrm>
            <a:off x="6189784" y="4801960"/>
            <a:ext cx="591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Produced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1.94” of rain in one hour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 Central Park in NYC; a (then) record and wettest hourly rainfall amount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150 years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Brooklyn!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Storm total of 7.01”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 highest since Irene in 2012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C4D1D40-46FC-6033-75F7-96EF08BED1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58" t="9931" r="26798" b="13488"/>
          <a:stretch/>
        </p:blipFill>
        <p:spPr>
          <a:xfrm>
            <a:off x="90535" y="681038"/>
            <a:ext cx="6005465" cy="52106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6AA48DC-ED3D-E45C-ACB5-205FD0B5771E}"/>
              </a:ext>
            </a:extLst>
          </p:cNvPr>
          <p:cNvSpPr txBox="1"/>
          <p:nvPr/>
        </p:nvSpPr>
        <p:spPr>
          <a:xfrm>
            <a:off x="3356298" y="2176753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Tropical Storm Henri (2021)</a:t>
            </a:r>
          </a:p>
        </p:txBody>
      </p:sp>
    </p:spTree>
    <p:extLst>
      <p:ext uri="{BB962C8B-B14F-4D97-AF65-F5344CB8AC3E}">
        <p14:creationId xmlns:p14="http://schemas.microsoft.com/office/powerpoint/2010/main" val="55237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0EE2E-14F4-15C2-2497-F8E078455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05" r="3836" b="7635"/>
          <a:stretch/>
        </p:blipFill>
        <p:spPr>
          <a:xfrm>
            <a:off x="90535" y="681038"/>
            <a:ext cx="6005465" cy="521208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Extremes – Tropical/Convective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AA48DC-ED3D-E45C-ACB5-205FD0B5771E}"/>
              </a:ext>
            </a:extLst>
          </p:cNvPr>
          <p:cNvSpPr txBox="1"/>
          <p:nvPr/>
        </p:nvSpPr>
        <p:spPr>
          <a:xfrm>
            <a:off x="3356298" y="2176753"/>
            <a:ext cx="2212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Tropical Storm Ida (2021)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E0F97-F96F-215F-3DB5-B3004FDF6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017"/>
          <a:stretch/>
        </p:blipFill>
        <p:spPr>
          <a:xfrm>
            <a:off x="6163733" y="694474"/>
            <a:ext cx="5937733" cy="424453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1C219BB-9916-2D4A-2723-B76A24AE12CC}"/>
              </a:ext>
            </a:extLst>
          </p:cNvPr>
          <p:cNvSpPr txBox="1"/>
          <p:nvPr/>
        </p:nvSpPr>
        <p:spPr>
          <a:xfrm>
            <a:off x="6163733" y="4939011"/>
            <a:ext cx="593773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Ida broke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-old one-hour rainfall record in NYC with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&gt;3.15” of rain falling in just one hour at Central Park.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his record had stood for more than 150 years,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was broken twice in a matter of weeks</a:t>
            </a:r>
          </a:p>
        </p:txBody>
      </p:sp>
    </p:spTree>
    <p:extLst>
      <p:ext uri="{BB962C8B-B14F-4D97-AF65-F5344CB8AC3E}">
        <p14:creationId xmlns:p14="http://schemas.microsoft.com/office/powerpoint/2010/main" val="412501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6EC30E4-903B-252C-57D7-7668C73CB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4" t="5527" r="10483" b="5936"/>
          <a:stretch/>
        </p:blipFill>
        <p:spPr>
          <a:xfrm>
            <a:off x="38965" y="669564"/>
            <a:ext cx="7232631" cy="5212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B5BF96-D643-F459-2833-8673F2D72091}"/>
              </a:ext>
            </a:extLst>
          </p:cNvPr>
          <p:cNvSpPr txBox="1"/>
          <p:nvPr/>
        </p:nvSpPr>
        <p:spPr>
          <a:xfrm>
            <a:off x="6775818" y="1763378"/>
            <a:ext cx="38985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[in.]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8460BD-DEBC-00CC-D044-B33B2B7DE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65" t="3390" r="468" b="3313"/>
          <a:stretch/>
        </p:blipFill>
        <p:spPr>
          <a:xfrm>
            <a:off x="6774147" y="2071650"/>
            <a:ext cx="393192" cy="35425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2632B75-0146-106B-AD49-368B98865E5B}"/>
              </a:ext>
            </a:extLst>
          </p:cNvPr>
          <p:cNvSpPr txBox="1">
            <a:spLocks/>
          </p:cNvSpPr>
          <p:nvPr/>
        </p:nvSpPr>
        <p:spPr>
          <a:xfrm>
            <a:off x="0" y="82713"/>
            <a:ext cx="12192000" cy="523221"/>
          </a:xfrm>
          <a:prstGeom prst="rect">
            <a:avLst/>
          </a:prstGeom>
          <a:solidFill>
            <a:srgbClr val="046C92"/>
          </a:solidFill>
          <a:ln>
            <a:noFill/>
          </a:ln>
        </p:spPr>
        <p:txBody>
          <a:bodyPr spcFirstLastPara="1" wrap="square" lIns="45720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Extremes – Atmospheric River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7FFD-A5AD-220B-08BD-5982213EB827}"/>
              </a:ext>
            </a:extLst>
          </p:cNvPr>
          <p:cNvSpPr txBox="1"/>
          <p:nvPr/>
        </p:nvSpPr>
        <p:spPr>
          <a:xfrm>
            <a:off x="3021084" y="3196608"/>
            <a:ext cx="1752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36C27-B0BE-6436-54EB-75FAC8D8BD89}"/>
              </a:ext>
            </a:extLst>
          </p:cNvPr>
          <p:cNvSpPr txBox="1"/>
          <p:nvPr/>
        </p:nvSpPr>
        <p:spPr>
          <a:xfrm>
            <a:off x="38965" y="696164"/>
            <a:ext cx="2982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UTC 16 Apr 2018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Satellite-derived Precipitable 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C9976-DAEE-8CC2-D74C-0BB51C9C0C37}"/>
              </a:ext>
            </a:extLst>
          </p:cNvPr>
          <p:cNvSpPr txBox="1"/>
          <p:nvPr/>
        </p:nvSpPr>
        <p:spPr>
          <a:xfrm>
            <a:off x="2264452" y="7592386"/>
            <a:ext cx="224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16 April 2018: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NYC</a:t>
            </a:r>
            <a:r>
              <a:rPr lang="en-US" sz="8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Flash Floods, </a:t>
            </a:r>
          </a:p>
          <a:p>
            <a:pPr algn="r"/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Photo: NYPD 33</a:t>
            </a:r>
            <a:r>
              <a:rPr lang="en-US" sz="800" baseline="30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rd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Precinct </a:t>
            </a:r>
            <a:r>
              <a:rPr lang="en-US" sz="8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8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D6CB7-781F-7B67-7003-9CC0758BDBFF}"/>
              </a:ext>
            </a:extLst>
          </p:cNvPr>
          <p:cNvSpPr txBox="1"/>
          <p:nvPr/>
        </p:nvSpPr>
        <p:spPr>
          <a:xfrm>
            <a:off x="6534718" y="605934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CIMSS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6284EE-5A36-A353-EBAD-BD657B69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452" y="669564"/>
            <a:ext cx="4793583" cy="4041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703A11-6896-04F6-A483-367876647E9A}"/>
              </a:ext>
            </a:extLst>
          </p:cNvPr>
          <p:cNvSpPr txBox="1"/>
          <p:nvPr/>
        </p:nvSpPr>
        <p:spPr>
          <a:xfrm>
            <a:off x="7359452" y="4793786"/>
            <a:ext cx="47935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 Atmospheric River in April 2018 led to flash floods in the Tri-State Area including 24-hour rainfall totals of 2–3” at EWR/LGA, 3.29” at Central Park, and 4.48” in Westwood, NJ</a:t>
            </a:r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B77B4EE0-FB48-646E-0536-56735FEFFE97}"/>
              </a:ext>
            </a:extLst>
          </p:cNvPr>
          <p:cNvSpPr/>
          <p:nvPr/>
        </p:nvSpPr>
        <p:spPr>
          <a:xfrm>
            <a:off x="5178775" y="2487549"/>
            <a:ext cx="284800" cy="27645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32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W3">
      <a:dk1>
        <a:srgbClr val="000000"/>
      </a:dk1>
      <a:lt1>
        <a:srgbClr val="FFFFFF"/>
      </a:lt1>
      <a:dk2>
        <a:srgbClr val="236A8A"/>
      </a:dk2>
      <a:lt2>
        <a:srgbClr val="E7E6E6"/>
      </a:lt2>
      <a:accent1>
        <a:srgbClr val="236A8A"/>
      </a:accent1>
      <a:accent2>
        <a:srgbClr val="F79521"/>
      </a:accent2>
      <a:accent3>
        <a:srgbClr val="2078A4"/>
      </a:accent3>
      <a:accent4>
        <a:srgbClr val="C8771D"/>
      </a:accent4>
      <a:accent5>
        <a:srgbClr val="2D793E"/>
      </a:accent5>
      <a:accent6>
        <a:srgbClr val="39994F"/>
      </a:accent6>
      <a:hlink>
        <a:srgbClr val="2078A4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6988</TotalTime>
  <Words>2445</Words>
  <Application>Microsoft Macintosh PowerPoint</Application>
  <PresentationFormat>Widescreen</PresentationFormat>
  <Paragraphs>357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 Sears</dc:creator>
  <cp:lastModifiedBy>Jason Cordeira</cp:lastModifiedBy>
  <cp:revision>23</cp:revision>
  <dcterms:created xsi:type="dcterms:W3CDTF">2020-04-02T19:38:16Z</dcterms:created>
  <dcterms:modified xsi:type="dcterms:W3CDTF">2023-03-29T12:44:57Z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0x010100F39D629950D97D4CA0A23057177E7187</vt:lpwstr>
  </property>
</Properties>
</file>