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5" r:id="rId2"/>
    <p:sldMasterId id="2147483668" r:id="rId3"/>
    <p:sldMasterId id="2147483681" r:id="rId4"/>
    <p:sldMasterId id="2147483699" r:id="rId5"/>
    <p:sldMasterId id="2147483711" r:id="rId6"/>
    <p:sldMasterId id="2147483724" r:id="rId7"/>
  </p:sldMasterIdLst>
  <p:notesMasterIdLst>
    <p:notesMasterId r:id="rId31"/>
  </p:notesMasterIdLst>
  <p:sldIdLst>
    <p:sldId id="256" r:id="rId8"/>
    <p:sldId id="1144" r:id="rId9"/>
    <p:sldId id="1145" r:id="rId10"/>
    <p:sldId id="2308" r:id="rId11"/>
    <p:sldId id="278" r:id="rId12"/>
    <p:sldId id="2297" r:id="rId13"/>
    <p:sldId id="306" r:id="rId14"/>
    <p:sldId id="2309" r:id="rId15"/>
    <p:sldId id="307" r:id="rId16"/>
    <p:sldId id="308" r:id="rId17"/>
    <p:sldId id="2307" r:id="rId18"/>
    <p:sldId id="310" r:id="rId19"/>
    <p:sldId id="2302" r:id="rId20"/>
    <p:sldId id="309" r:id="rId21"/>
    <p:sldId id="312" r:id="rId22"/>
    <p:sldId id="1106" r:id="rId23"/>
    <p:sldId id="314" r:id="rId24"/>
    <p:sldId id="1004" r:id="rId25"/>
    <p:sldId id="292" r:id="rId26"/>
    <p:sldId id="2314" r:id="rId27"/>
    <p:sldId id="262" r:id="rId28"/>
    <p:sldId id="2334" r:id="rId29"/>
    <p:sldId id="2306" r:id="rId30"/>
  </p:sldIdLst>
  <p:sldSz cx="12192000" cy="6858000"/>
  <p:notesSz cx="6858000" cy="9144000"/>
  <p:embeddedFontLs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News Gothic MT" panose="020B0504020203020204" pitchFamily="34" charset="0"/>
      <p:regular r:id="rId46"/>
      <p:bold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hBTVja/W2XWP+uh2g1rXjELcdH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4BE71-CC73-42BF-BC0B-17D8AEE23613}" v="71" dt="2023-03-29T12:21:58.757"/>
  </p1510:revLst>
</p1510:revInfo>
</file>

<file path=ppt/tableStyles.xml><?xml version="1.0" encoding="utf-8"?>
<a:tblStyleLst xmlns:a="http://schemas.openxmlformats.org/drawingml/2006/main" def="{9289BA71-0C0A-4BCE-B1A2-D369A3681AAD}">
  <a:tblStyle styleId="{9289BA71-0C0A-4BCE-B1A2-D369A3681A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1"/>
    <p:restoredTop sz="94694"/>
  </p:normalViewPr>
  <p:slideViewPr>
    <p:cSldViewPr snapToGrid="0">
      <p:cViewPr varScale="1">
        <p:scale>
          <a:sx n="87" d="100"/>
          <a:sy n="87" d="100"/>
        </p:scale>
        <p:origin x="4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8.fntdata"/><Relationship Id="rId21" Type="http://schemas.openxmlformats.org/officeDocument/2006/relationships/slide" Target="slides/slide14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8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7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3.xml"/><Relationship Id="rId41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ph, Marty" userId="ca3b6543-b9db-4b61-94b5-d3a2200ef35c" providerId="ADAL" clId="{F014BE71-CC73-42BF-BC0B-17D8AEE23613}"/>
    <pc:docChg chg="undo custSel addSld delSld modSld sldOrd">
      <pc:chgData name="Ralph, Marty" userId="ca3b6543-b9db-4b61-94b5-d3a2200ef35c" providerId="ADAL" clId="{F014BE71-CC73-42BF-BC0B-17D8AEE23613}" dt="2023-03-29T12:25:52.536" v="627" actId="1076"/>
      <pc:docMkLst>
        <pc:docMk/>
      </pc:docMkLst>
      <pc:sldChg chg="modSp mod">
        <pc:chgData name="Ralph, Marty" userId="ca3b6543-b9db-4b61-94b5-d3a2200ef35c" providerId="ADAL" clId="{F014BE71-CC73-42BF-BC0B-17D8AEE23613}" dt="2023-03-29T12:25:52.536" v="627" actId="1076"/>
        <pc:sldMkLst>
          <pc:docMk/>
          <pc:sldMk cId="0" sldId="256"/>
        </pc:sldMkLst>
        <pc:spChg chg="mod">
          <ac:chgData name="Ralph, Marty" userId="ca3b6543-b9db-4b61-94b5-d3a2200ef35c" providerId="ADAL" clId="{F014BE71-CC73-42BF-BC0B-17D8AEE23613}" dt="2023-03-29T12:25:03.603" v="590" actId="20577"/>
          <ac:spMkLst>
            <pc:docMk/>
            <pc:sldMk cId="0" sldId="256"/>
            <ac:spMk id="5" creationId="{D6D642C6-6F54-9180-8364-2D35AEFF19BD}"/>
          </ac:spMkLst>
        </pc:spChg>
        <pc:spChg chg="mod">
          <ac:chgData name="Ralph, Marty" userId="ca3b6543-b9db-4b61-94b5-d3a2200ef35c" providerId="ADAL" clId="{F014BE71-CC73-42BF-BC0B-17D8AEE23613}" dt="2023-03-29T12:25:52.536" v="627" actId="1076"/>
          <ac:spMkLst>
            <pc:docMk/>
            <pc:sldMk cId="0" sldId="256"/>
            <ac:spMk id="8" creationId="{D1FACF48-E3C1-FCBA-FD45-9D4307629C8E}"/>
          </ac:spMkLst>
        </pc:spChg>
      </pc:sldChg>
      <pc:sldChg chg="del ord">
        <pc:chgData name="Ralph, Marty" userId="ca3b6543-b9db-4b61-94b5-d3a2200ef35c" providerId="ADAL" clId="{F014BE71-CC73-42BF-BC0B-17D8AEE23613}" dt="2023-03-29T12:22:15.134" v="564" actId="47"/>
        <pc:sldMkLst>
          <pc:docMk/>
          <pc:sldMk cId="0" sldId="257"/>
        </pc:sldMkLst>
      </pc:sldChg>
      <pc:sldChg chg="add del">
        <pc:chgData name="Ralph, Marty" userId="ca3b6543-b9db-4b61-94b5-d3a2200ef35c" providerId="ADAL" clId="{F014BE71-CC73-42BF-BC0B-17D8AEE23613}" dt="2023-03-29T11:35:50.906" v="7"/>
        <pc:sldMkLst>
          <pc:docMk/>
          <pc:sldMk cId="1746050564" sldId="262"/>
        </pc:sldMkLst>
      </pc:sldChg>
      <pc:sldChg chg="add del ord">
        <pc:chgData name="Ralph, Marty" userId="ca3b6543-b9db-4b61-94b5-d3a2200ef35c" providerId="ADAL" clId="{F014BE71-CC73-42BF-BC0B-17D8AEE23613}" dt="2023-03-29T12:24:34.207" v="572" actId="47"/>
        <pc:sldMkLst>
          <pc:docMk/>
          <pc:sldMk cId="1017310764" sldId="272"/>
        </pc:sldMkLst>
      </pc:sldChg>
      <pc:sldChg chg="del">
        <pc:chgData name="Ralph, Marty" userId="ca3b6543-b9db-4b61-94b5-d3a2200ef35c" providerId="ADAL" clId="{F014BE71-CC73-42BF-BC0B-17D8AEE23613}" dt="2023-03-29T12:15:42.267" v="526" actId="47"/>
        <pc:sldMkLst>
          <pc:docMk/>
          <pc:sldMk cId="0" sldId="278"/>
        </pc:sldMkLst>
      </pc:sldChg>
      <pc:sldChg chg="add del">
        <pc:chgData name="Ralph, Marty" userId="ca3b6543-b9db-4b61-94b5-d3a2200ef35c" providerId="ADAL" clId="{F014BE71-CC73-42BF-BC0B-17D8AEE23613}" dt="2023-03-29T12:15:53.697" v="528"/>
        <pc:sldMkLst>
          <pc:docMk/>
          <pc:sldMk cId="185785981" sldId="278"/>
        </pc:sldMkLst>
      </pc:sldChg>
      <pc:sldChg chg="add">
        <pc:chgData name="Ralph, Marty" userId="ca3b6543-b9db-4b61-94b5-d3a2200ef35c" providerId="ADAL" clId="{F014BE71-CC73-42BF-BC0B-17D8AEE23613}" dt="2023-03-29T12:15:53.705" v="529"/>
        <pc:sldMkLst>
          <pc:docMk/>
          <pc:sldMk cId="817722231" sldId="278"/>
        </pc:sldMkLst>
      </pc:sldChg>
      <pc:sldChg chg="addSp delSp modSp add mod ord">
        <pc:chgData name="Ralph, Marty" userId="ca3b6543-b9db-4b61-94b5-d3a2200ef35c" providerId="ADAL" clId="{F014BE71-CC73-42BF-BC0B-17D8AEE23613}" dt="2023-03-29T12:17:44.891" v="539"/>
        <pc:sldMkLst>
          <pc:docMk/>
          <pc:sldMk cId="1964041763" sldId="292"/>
        </pc:sldMkLst>
        <pc:spChg chg="add mod ord">
          <ac:chgData name="Ralph, Marty" userId="ca3b6543-b9db-4b61-94b5-d3a2200ef35c" providerId="ADAL" clId="{F014BE71-CC73-42BF-BC0B-17D8AEE23613}" dt="2023-03-29T12:06:12.342" v="307" actId="14100"/>
          <ac:spMkLst>
            <pc:docMk/>
            <pc:sldMk cId="1964041763" sldId="292"/>
            <ac:spMk id="2" creationId="{890FC3AB-DBDA-9ED4-EA34-8EFDFD4A1C02}"/>
          </ac:spMkLst>
        </pc:spChg>
        <pc:spChg chg="mod">
          <ac:chgData name="Ralph, Marty" userId="ca3b6543-b9db-4b61-94b5-d3a2200ef35c" providerId="ADAL" clId="{F014BE71-CC73-42BF-BC0B-17D8AEE23613}" dt="2023-03-29T12:11:49.025" v="520" actId="1076"/>
          <ac:spMkLst>
            <pc:docMk/>
            <pc:sldMk cId="1964041763" sldId="292"/>
            <ac:spMk id="3" creationId="{00000000-0000-0000-0000-000000000000}"/>
          </ac:spMkLst>
        </pc:spChg>
        <pc:spChg chg="add mod">
          <ac:chgData name="Ralph, Marty" userId="ca3b6543-b9db-4b61-94b5-d3a2200ef35c" providerId="ADAL" clId="{F014BE71-CC73-42BF-BC0B-17D8AEE23613}" dt="2023-03-29T12:11:40.584" v="519" actId="1076"/>
          <ac:spMkLst>
            <pc:docMk/>
            <pc:sldMk cId="1964041763" sldId="292"/>
            <ac:spMk id="8" creationId="{E7DB40D6-E046-7806-3184-0FC7EC35888B}"/>
          </ac:spMkLst>
        </pc:spChg>
        <pc:picChg chg="add mod">
          <ac:chgData name="Ralph, Marty" userId="ca3b6543-b9db-4b61-94b5-d3a2200ef35c" providerId="ADAL" clId="{F014BE71-CC73-42BF-BC0B-17D8AEE23613}" dt="2023-03-29T12:04:59.757" v="292" actId="1076"/>
          <ac:picMkLst>
            <pc:docMk/>
            <pc:sldMk cId="1964041763" sldId="292"/>
            <ac:picMk id="5" creationId="{B5EAA07A-3232-94FC-7103-BF59FD0264D4}"/>
          </ac:picMkLst>
        </pc:picChg>
        <pc:picChg chg="add mod">
          <ac:chgData name="Ralph, Marty" userId="ca3b6543-b9db-4b61-94b5-d3a2200ef35c" providerId="ADAL" clId="{F014BE71-CC73-42BF-BC0B-17D8AEE23613}" dt="2023-03-29T12:07:29.715" v="315" actId="208"/>
          <ac:picMkLst>
            <pc:docMk/>
            <pc:sldMk cId="1964041763" sldId="292"/>
            <ac:picMk id="6" creationId="{CE0B1D29-9C72-6702-B788-6E8CCFAA2781}"/>
          </ac:picMkLst>
        </pc:picChg>
        <pc:picChg chg="mod">
          <ac:chgData name="Ralph, Marty" userId="ca3b6543-b9db-4b61-94b5-d3a2200ef35c" providerId="ADAL" clId="{F014BE71-CC73-42BF-BC0B-17D8AEE23613}" dt="2023-03-29T12:11:54.464" v="521" actId="1076"/>
          <ac:picMkLst>
            <pc:docMk/>
            <pc:sldMk cId="1964041763" sldId="292"/>
            <ac:picMk id="1026" creationId="{00000000-0000-0000-0000-000000000000}"/>
          </ac:picMkLst>
        </pc:picChg>
        <pc:cxnChg chg="del mod">
          <ac:chgData name="Ralph, Marty" userId="ca3b6543-b9db-4b61-94b5-d3a2200ef35c" providerId="ADAL" clId="{F014BE71-CC73-42BF-BC0B-17D8AEE23613}" dt="2023-03-29T12:11:34.243" v="518" actId="478"/>
          <ac:cxnSpMkLst>
            <pc:docMk/>
            <pc:sldMk cId="1964041763" sldId="292"/>
            <ac:cxnSpMk id="4" creationId="{00000000-0000-0000-0000-000000000000}"/>
          </ac:cxnSpMkLst>
        </pc:cxnChg>
      </pc:sldChg>
      <pc:sldChg chg="del ord">
        <pc:chgData name="Ralph, Marty" userId="ca3b6543-b9db-4b61-94b5-d3a2200ef35c" providerId="ADAL" clId="{F014BE71-CC73-42BF-BC0B-17D8AEE23613}" dt="2023-03-29T12:22:15.134" v="564" actId="47"/>
        <pc:sldMkLst>
          <pc:docMk/>
          <pc:sldMk cId="4010696628" sldId="302"/>
        </pc:sldMkLst>
      </pc:sldChg>
      <pc:sldChg chg="del ord">
        <pc:chgData name="Ralph, Marty" userId="ca3b6543-b9db-4b61-94b5-d3a2200ef35c" providerId="ADAL" clId="{F014BE71-CC73-42BF-BC0B-17D8AEE23613}" dt="2023-03-29T12:22:15.134" v="564" actId="47"/>
        <pc:sldMkLst>
          <pc:docMk/>
          <pc:sldMk cId="3626291820" sldId="303"/>
        </pc:sldMkLst>
      </pc:sldChg>
      <pc:sldChg chg="del ord">
        <pc:chgData name="Ralph, Marty" userId="ca3b6543-b9db-4b61-94b5-d3a2200ef35c" providerId="ADAL" clId="{F014BE71-CC73-42BF-BC0B-17D8AEE23613}" dt="2023-03-29T12:22:15.134" v="564" actId="47"/>
        <pc:sldMkLst>
          <pc:docMk/>
          <pc:sldMk cId="4207557797" sldId="304"/>
        </pc:sldMkLst>
      </pc:sldChg>
      <pc:sldChg chg="del ord">
        <pc:chgData name="Ralph, Marty" userId="ca3b6543-b9db-4b61-94b5-d3a2200ef35c" providerId="ADAL" clId="{F014BE71-CC73-42BF-BC0B-17D8AEE23613}" dt="2023-03-29T12:22:15.134" v="564" actId="47"/>
        <pc:sldMkLst>
          <pc:docMk/>
          <pc:sldMk cId="418737277" sldId="305"/>
        </pc:sldMkLst>
      </pc:sldChg>
      <pc:sldChg chg="del">
        <pc:chgData name="Ralph, Marty" userId="ca3b6543-b9db-4b61-94b5-d3a2200ef35c" providerId="ADAL" clId="{F014BE71-CC73-42BF-BC0B-17D8AEE23613}" dt="2023-03-29T12:22:15.134" v="564" actId="47"/>
        <pc:sldMkLst>
          <pc:docMk/>
          <pc:sldMk cId="3645396712" sldId="311"/>
        </pc:sldMkLst>
      </pc:sldChg>
      <pc:sldChg chg="del ord">
        <pc:chgData name="Ralph, Marty" userId="ca3b6543-b9db-4b61-94b5-d3a2200ef35c" providerId="ADAL" clId="{F014BE71-CC73-42BF-BC0B-17D8AEE23613}" dt="2023-03-29T12:24:34.207" v="572" actId="47"/>
        <pc:sldMkLst>
          <pc:docMk/>
          <pc:sldMk cId="2363381476" sldId="315"/>
        </pc:sldMkLst>
      </pc:sldChg>
      <pc:sldChg chg="del ord">
        <pc:chgData name="Ralph, Marty" userId="ca3b6543-b9db-4b61-94b5-d3a2200ef35c" providerId="ADAL" clId="{F014BE71-CC73-42BF-BC0B-17D8AEE23613}" dt="2023-03-29T12:22:15.134" v="564" actId="47"/>
        <pc:sldMkLst>
          <pc:docMk/>
          <pc:sldMk cId="177271729" sldId="316"/>
        </pc:sldMkLst>
      </pc:sldChg>
      <pc:sldChg chg="del ord">
        <pc:chgData name="Ralph, Marty" userId="ca3b6543-b9db-4b61-94b5-d3a2200ef35c" providerId="ADAL" clId="{F014BE71-CC73-42BF-BC0B-17D8AEE23613}" dt="2023-03-29T12:22:15.134" v="564" actId="47"/>
        <pc:sldMkLst>
          <pc:docMk/>
          <pc:sldMk cId="170379283" sldId="317"/>
        </pc:sldMkLst>
      </pc:sldChg>
      <pc:sldChg chg="add del ord">
        <pc:chgData name="Ralph, Marty" userId="ca3b6543-b9db-4b61-94b5-d3a2200ef35c" providerId="ADAL" clId="{F014BE71-CC73-42BF-BC0B-17D8AEE23613}" dt="2023-03-29T12:24:34.207" v="572" actId="47"/>
        <pc:sldMkLst>
          <pc:docMk/>
          <pc:sldMk cId="3640335490" sldId="358"/>
        </pc:sldMkLst>
      </pc:sldChg>
      <pc:sldChg chg="add del ord">
        <pc:chgData name="Ralph, Marty" userId="ca3b6543-b9db-4b61-94b5-d3a2200ef35c" providerId="ADAL" clId="{F014BE71-CC73-42BF-BC0B-17D8AEE23613}" dt="2023-03-29T12:24:34.207" v="572" actId="47"/>
        <pc:sldMkLst>
          <pc:docMk/>
          <pc:sldMk cId="2161722680" sldId="361"/>
        </pc:sldMkLst>
      </pc:sldChg>
      <pc:sldChg chg="add del">
        <pc:chgData name="Ralph, Marty" userId="ca3b6543-b9db-4b61-94b5-d3a2200ef35c" providerId="ADAL" clId="{F014BE71-CC73-42BF-BC0B-17D8AEE23613}" dt="2023-03-29T11:54:04.473" v="268" actId="47"/>
        <pc:sldMkLst>
          <pc:docMk/>
          <pc:sldMk cId="3082975148" sldId="366"/>
        </pc:sldMkLst>
      </pc:sldChg>
      <pc:sldChg chg="addSp modSp add del mod ord">
        <pc:chgData name="Ralph, Marty" userId="ca3b6543-b9db-4b61-94b5-d3a2200ef35c" providerId="ADAL" clId="{F014BE71-CC73-42BF-BC0B-17D8AEE23613}" dt="2023-03-29T12:24:34.207" v="572" actId="47"/>
        <pc:sldMkLst>
          <pc:docMk/>
          <pc:sldMk cId="1186123541" sldId="369"/>
        </pc:sldMkLst>
        <pc:spChg chg="add mod">
          <ac:chgData name="Ralph, Marty" userId="ca3b6543-b9db-4b61-94b5-d3a2200ef35c" providerId="ADAL" clId="{F014BE71-CC73-42BF-BC0B-17D8AEE23613}" dt="2023-03-29T11:55:14.384" v="278" actId="1036"/>
          <ac:spMkLst>
            <pc:docMk/>
            <pc:sldMk cId="1186123541" sldId="369"/>
            <ac:spMk id="3" creationId="{F567CA84-B27F-80A6-B400-B0B0AE460963}"/>
          </ac:spMkLst>
        </pc:spChg>
      </pc:sldChg>
      <pc:sldChg chg="addSp modSp add del mod ord">
        <pc:chgData name="Ralph, Marty" userId="ca3b6543-b9db-4b61-94b5-d3a2200ef35c" providerId="ADAL" clId="{F014BE71-CC73-42BF-BC0B-17D8AEE23613}" dt="2023-03-29T12:24:34.207" v="572" actId="47"/>
        <pc:sldMkLst>
          <pc:docMk/>
          <pc:sldMk cId="4083905502" sldId="370"/>
        </pc:sldMkLst>
        <pc:spChg chg="add mod">
          <ac:chgData name="Ralph, Marty" userId="ca3b6543-b9db-4b61-94b5-d3a2200ef35c" providerId="ADAL" clId="{F014BE71-CC73-42BF-BC0B-17D8AEE23613}" dt="2023-03-29T11:54:48.207" v="272" actId="2085"/>
          <ac:spMkLst>
            <pc:docMk/>
            <pc:sldMk cId="4083905502" sldId="370"/>
            <ac:spMk id="2" creationId="{FA30DA7D-8135-8AB3-7A25-F5D22CC545F2}"/>
          </ac:spMkLst>
        </pc:spChg>
        <pc:picChg chg="mod">
          <ac:chgData name="Ralph, Marty" userId="ca3b6543-b9db-4b61-94b5-d3a2200ef35c" providerId="ADAL" clId="{F014BE71-CC73-42BF-BC0B-17D8AEE23613}" dt="2023-03-29T11:54:22.439" v="269" actId="1076"/>
          <ac:picMkLst>
            <pc:docMk/>
            <pc:sldMk cId="4083905502" sldId="370"/>
            <ac:picMk id="5" creationId="{D73922FE-B89C-4686-A0D2-46685C56128C}"/>
          </ac:picMkLst>
        </pc:picChg>
      </pc:sldChg>
      <pc:sldChg chg="add del ord">
        <pc:chgData name="Ralph, Marty" userId="ca3b6543-b9db-4b61-94b5-d3a2200ef35c" providerId="ADAL" clId="{F014BE71-CC73-42BF-BC0B-17D8AEE23613}" dt="2023-03-29T12:22:15.134" v="564" actId="47"/>
        <pc:sldMkLst>
          <pc:docMk/>
          <pc:sldMk cId="1427339541" sldId="372"/>
        </pc:sldMkLst>
      </pc:sldChg>
      <pc:sldChg chg="add del">
        <pc:chgData name="Ralph, Marty" userId="ca3b6543-b9db-4b61-94b5-d3a2200ef35c" providerId="ADAL" clId="{F014BE71-CC73-42BF-BC0B-17D8AEE23613}" dt="2023-03-29T12:21:58.734" v="561"/>
        <pc:sldMkLst>
          <pc:docMk/>
          <pc:sldMk cId="930291579" sldId="373"/>
        </pc:sldMkLst>
      </pc:sldChg>
      <pc:sldChg chg="add del">
        <pc:chgData name="Ralph, Marty" userId="ca3b6543-b9db-4b61-94b5-d3a2200ef35c" providerId="ADAL" clId="{F014BE71-CC73-42BF-BC0B-17D8AEE23613}" dt="2023-03-29T12:21:52.215" v="559"/>
        <pc:sldMkLst>
          <pc:docMk/>
          <pc:sldMk cId="1271698532" sldId="373"/>
        </pc:sldMkLst>
      </pc:sldChg>
      <pc:sldChg chg="add del">
        <pc:chgData name="Ralph, Marty" userId="ca3b6543-b9db-4b61-94b5-d3a2200ef35c" providerId="ADAL" clId="{F014BE71-CC73-42BF-BC0B-17D8AEE23613}" dt="2023-03-29T12:22:15.134" v="564" actId="47"/>
        <pc:sldMkLst>
          <pc:docMk/>
          <pc:sldMk cId="2485491431" sldId="373"/>
        </pc:sldMkLst>
      </pc:sldChg>
      <pc:sldChg chg="add del">
        <pc:chgData name="Ralph, Marty" userId="ca3b6543-b9db-4b61-94b5-d3a2200ef35c" providerId="ADAL" clId="{F014BE71-CC73-42BF-BC0B-17D8AEE23613}" dt="2023-03-29T12:21:37.912" v="557" actId="47"/>
        <pc:sldMkLst>
          <pc:docMk/>
          <pc:sldMk cId="3204971792" sldId="373"/>
        </pc:sldMkLst>
      </pc:sldChg>
      <pc:sldChg chg="add del">
        <pc:chgData name="Ralph, Marty" userId="ca3b6543-b9db-4b61-94b5-d3a2200ef35c" providerId="ADAL" clId="{F014BE71-CC73-42BF-BC0B-17D8AEE23613}" dt="2023-03-29T12:21:58.734" v="561"/>
        <pc:sldMkLst>
          <pc:docMk/>
          <pc:sldMk cId="627278222" sldId="374"/>
        </pc:sldMkLst>
      </pc:sldChg>
      <pc:sldChg chg="add del">
        <pc:chgData name="Ralph, Marty" userId="ca3b6543-b9db-4b61-94b5-d3a2200ef35c" providerId="ADAL" clId="{F014BE71-CC73-42BF-BC0B-17D8AEE23613}" dt="2023-03-29T12:21:52.215" v="559"/>
        <pc:sldMkLst>
          <pc:docMk/>
          <pc:sldMk cId="874738586" sldId="374"/>
        </pc:sldMkLst>
      </pc:sldChg>
      <pc:sldChg chg="add del">
        <pc:chgData name="Ralph, Marty" userId="ca3b6543-b9db-4b61-94b5-d3a2200ef35c" providerId="ADAL" clId="{F014BE71-CC73-42BF-BC0B-17D8AEE23613}" dt="2023-03-29T12:22:15.134" v="564" actId="47"/>
        <pc:sldMkLst>
          <pc:docMk/>
          <pc:sldMk cId="2980797758" sldId="374"/>
        </pc:sldMkLst>
      </pc:sldChg>
      <pc:sldChg chg="add del">
        <pc:chgData name="Ralph, Marty" userId="ca3b6543-b9db-4b61-94b5-d3a2200ef35c" providerId="ADAL" clId="{F014BE71-CC73-42BF-BC0B-17D8AEE23613}" dt="2023-03-29T12:21:37.912" v="557" actId="47"/>
        <pc:sldMkLst>
          <pc:docMk/>
          <pc:sldMk cId="3676481140" sldId="374"/>
        </pc:sldMkLst>
      </pc:sldChg>
      <pc:sldChg chg="add del ord">
        <pc:chgData name="Ralph, Marty" userId="ca3b6543-b9db-4b61-94b5-d3a2200ef35c" providerId="ADAL" clId="{F014BE71-CC73-42BF-BC0B-17D8AEE23613}" dt="2023-03-29T12:22:15.134" v="564" actId="47"/>
        <pc:sldMkLst>
          <pc:docMk/>
          <pc:sldMk cId="3132434000" sldId="375"/>
        </pc:sldMkLst>
      </pc:sldChg>
      <pc:sldChg chg="ord">
        <pc:chgData name="Ralph, Marty" userId="ca3b6543-b9db-4b61-94b5-d3a2200ef35c" providerId="ADAL" clId="{F014BE71-CC73-42BF-BC0B-17D8AEE23613}" dt="2023-03-29T12:19:42.967" v="546"/>
        <pc:sldMkLst>
          <pc:docMk/>
          <pc:sldMk cId="2369784915" sldId="1004"/>
        </pc:sldMkLst>
      </pc:sldChg>
      <pc:sldChg chg="del">
        <pc:chgData name="Ralph, Marty" userId="ca3b6543-b9db-4b61-94b5-d3a2200ef35c" providerId="ADAL" clId="{F014BE71-CC73-42BF-BC0B-17D8AEE23613}" dt="2023-03-29T12:22:15.134" v="564" actId="47"/>
        <pc:sldMkLst>
          <pc:docMk/>
          <pc:sldMk cId="2921787626" sldId="1103"/>
        </pc:sldMkLst>
      </pc:sldChg>
      <pc:sldChg chg="del">
        <pc:chgData name="Ralph, Marty" userId="ca3b6543-b9db-4b61-94b5-d3a2200ef35c" providerId="ADAL" clId="{F014BE71-CC73-42BF-BC0B-17D8AEE23613}" dt="2023-03-29T12:21:37.912" v="557" actId="47"/>
        <pc:sldMkLst>
          <pc:docMk/>
          <pc:sldMk cId="113898108" sldId="1107"/>
        </pc:sldMkLst>
      </pc:sldChg>
      <pc:sldChg chg="add del">
        <pc:chgData name="Ralph, Marty" userId="ca3b6543-b9db-4b61-94b5-d3a2200ef35c" providerId="ADAL" clId="{F014BE71-CC73-42BF-BC0B-17D8AEE23613}" dt="2023-03-29T12:21:52.215" v="559"/>
        <pc:sldMkLst>
          <pc:docMk/>
          <pc:sldMk cId="280216637" sldId="1107"/>
        </pc:sldMkLst>
      </pc:sldChg>
      <pc:sldChg chg="add del">
        <pc:chgData name="Ralph, Marty" userId="ca3b6543-b9db-4b61-94b5-d3a2200ef35c" providerId="ADAL" clId="{F014BE71-CC73-42BF-BC0B-17D8AEE23613}" dt="2023-03-29T12:21:58.734" v="561"/>
        <pc:sldMkLst>
          <pc:docMk/>
          <pc:sldMk cId="2734329249" sldId="1107"/>
        </pc:sldMkLst>
      </pc:sldChg>
      <pc:sldChg chg="add del">
        <pc:chgData name="Ralph, Marty" userId="ca3b6543-b9db-4b61-94b5-d3a2200ef35c" providerId="ADAL" clId="{F014BE71-CC73-42BF-BC0B-17D8AEE23613}" dt="2023-03-29T12:22:15.134" v="564" actId="47"/>
        <pc:sldMkLst>
          <pc:docMk/>
          <pc:sldMk cId="3037701579" sldId="1107"/>
        </pc:sldMkLst>
      </pc:sldChg>
      <pc:sldChg chg="add del">
        <pc:chgData name="Ralph, Marty" userId="ca3b6543-b9db-4b61-94b5-d3a2200ef35c" providerId="ADAL" clId="{F014BE71-CC73-42BF-BC0B-17D8AEE23613}" dt="2023-03-29T11:58:02.049" v="281"/>
        <pc:sldMkLst>
          <pc:docMk/>
          <pc:sldMk cId="2575925989" sldId="1144"/>
        </pc:sldMkLst>
      </pc:sldChg>
      <pc:sldChg chg="add del">
        <pc:chgData name="Ralph, Marty" userId="ca3b6543-b9db-4b61-94b5-d3a2200ef35c" providerId="ADAL" clId="{F014BE71-CC73-42BF-BC0B-17D8AEE23613}" dt="2023-03-29T11:58:38.997" v="284"/>
        <pc:sldMkLst>
          <pc:docMk/>
          <pc:sldMk cId="2184726406" sldId="1145"/>
        </pc:sldMkLst>
      </pc:sldChg>
      <pc:sldChg chg="del">
        <pc:chgData name="Ralph, Marty" userId="ca3b6543-b9db-4b61-94b5-d3a2200ef35c" providerId="ADAL" clId="{F014BE71-CC73-42BF-BC0B-17D8AEE23613}" dt="2023-03-29T12:22:15.134" v="564" actId="47"/>
        <pc:sldMkLst>
          <pc:docMk/>
          <pc:sldMk cId="893416558" sldId="2294"/>
        </pc:sldMkLst>
      </pc:sldChg>
      <pc:sldChg chg="del">
        <pc:chgData name="Ralph, Marty" userId="ca3b6543-b9db-4b61-94b5-d3a2200ef35c" providerId="ADAL" clId="{F014BE71-CC73-42BF-BC0B-17D8AEE23613}" dt="2023-03-29T12:22:15.134" v="564" actId="47"/>
        <pc:sldMkLst>
          <pc:docMk/>
          <pc:sldMk cId="3373153054" sldId="2296"/>
        </pc:sldMkLst>
      </pc:sldChg>
      <pc:sldChg chg="add del">
        <pc:chgData name="Ralph, Marty" userId="ca3b6543-b9db-4b61-94b5-d3a2200ef35c" providerId="ADAL" clId="{F014BE71-CC73-42BF-BC0B-17D8AEE23613}" dt="2023-03-29T12:14:58.336" v="525"/>
        <pc:sldMkLst>
          <pc:docMk/>
          <pc:sldMk cId="3584003668" sldId="2297"/>
        </pc:sldMkLst>
      </pc:sldChg>
      <pc:sldChg chg="add del">
        <pc:chgData name="Ralph, Marty" userId="ca3b6543-b9db-4b61-94b5-d3a2200ef35c" providerId="ADAL" clId="{F014BE71-CC73-42BF-BC0B-17D8AEE23613}" dt="2023-03-29T12:19:05.510" v="542"/>
        <pc:sldMkLst>
          <pc:docMk/>
          <pc:sldMk cId="3123821493" sldId="2302"/>
        </pc:sldMkLst>
      </pc:sldChg>
      <pc:sldChg chg="add del">
        <pc:chgData name="Ralph, Marty" userId="ca3b6543-b9db-4b61-94b5-d3a2200ef35c" providerId="ADAL" clId="{F014BE71-CC73-42BF-BC0B-17D8AEE23613}" dt="2023-03-29T12:21:58.734" v="561"/>
        <pc:sldMkLst>
          <pc:docMk/>
          <pc:sldMk cId="1009888836" sldId="2306"/>
        </pc:sldMkLst>
      </pc:sldChg>
      <pc:sldChg chg="add">
        <pc:chgData name="Ralph, Marty" userId="ca3b6543-b9db-4b61-94b5-d3a2200ef35c" providerId="ADAL" clId="{F014BE71-CC73-42BF-BC0B-17D8AEE23613}" dt="2023-03-29T12:21:58.757" v="562"/>
        <pc:sldMkLst>
          <pc:docMk/>
          <pc:sldMk cId="1681521814" sldId="2306"/>
        </pc:sldMkLst>
      </pc:sldChg>
      <pc:sldChg chg="add del">
        <pc:chgData name="Ralph, Marty" userId="ca3b6543-b9db-4b61-94b5-d3a2200ef35c" providerId="ADAL" clId="{F014BE71-CC73-42BF-BC0B-17D8AEE23613}" dt="2023-03-29T12:21:52.215" v="559"/>
        <pc:sldMkLst>
          <pc:docMk/>
          <pc:sldMk cId="1686193445" sldId="2306"/>
        </pc:sldMkLst>
      </pc:sldChg>
      <pc:sldChg chg="del ord">
        <pc:chgData name="Ralph, Marty" userId="ca3b6543-b9db-4b61-94b5-d3a2200ef35c" providerId="ADAL" clId="{F014BE71-CC73-42BF-BC0B-17D8AEE23613}" dt="2023-03-29T12:21:37.912" v="557" actId="47"/>
        <pc:sldMkLst>
          <pc:docMk/>
          <pc:sldMk cId="1705776264" sldId="2306"/>
        </pc:sldMkLst>
      </pc:sldChg>
      <pc:sldChg chg="add">
        <pc:chgData name="Ralph, Marty" userId="ca3b6543-b9db-4b61-94b5-d3a2200ef35c" providerId="ADAL" clId="{F014BE71-CC73-42BF-BC0B-17D8AEE23613}" dt="2023-03-29T12:15:53.705" v="529"/>
        <pc:sldMkLst>
          <pc:docMk/>
          <pc:sldMk cId="1108989255" sldId="2308"/>
        </pc:sldMkLst>
      </pc:sldChg>
      <pc:sldChg chg="del">
        <pc:chgData name="Ralph, Marty" userId="ca3b6543-b9db-4b61-94b5-d3a2200ef35c" providerId="ADAL" clId="{F014BE71-CC73-42BF-BC0B-17D8AEE23613}" dt="2023-03-29T12:15:42.267" v="526" actId="47"/>
        <pc:sldMkLst>
          <pc:docMk/>
          <pc:sldMk cId="2547715497" sldId="2308"/>
        </pc:sldMkLst>
      </pc:sldChg>
      <pc:sldChg chg="add del">
        <pc:chgData name="Ralph, Marty" userId="ca3b6543-b9db-4b61-94b5-d3a2200ef35c" providerId="ADAL" clId="{F014BE71-CC73-42BF-BC0B-17D8AEE23613}" dt="2023-03-29T12:15:53.697" v="528"/>
        <pc:sldMkLst>
          <pc:docMk/>
          <pc:sldMk cId="2817989077" sldId="2308"/>
        </pc:sldMkLst>
      </pc:sldChg>
      <pc:sldChg chg="new del">
        <pc:chgData name="Ralph, Marty" userId="ca3b6543-b9db-4b61-94b5-d3a2200ef35c" providerId="ADAL" clId="{F014BE71-CC73-42BF-BC0B-17D8AEE23613}" dt="2023-03-29T12:22:05.344" v="563" actId="47"/>
        <pc:sldMkLst>
          <pc:docMk/>
          <pc:sldMk cId="1638596283" sldId="2310"/>
        </pc:sldMkLst>
      </pc:sldChg>
      <pc:sldChg chg="add del ord">
        <pc:chgData name="Ralph, Marty" userId="ca3b6543-b9db-4b61-94b5-d3a2200ef35c" providerId="ADAL" clId="{F014BE71-CC73-42BF-BC0B-17D8AEE23613}" dt="2023-03-29T12:24:34.207" v="572" actId="47"/>
        <pc:sldMkLst>
          <pc:docMk/>
          <pc:sldMk cId="360372364" sldId="2311"/>
        </pc:sldMkLst>
      </pc:sldChg>
      <pc:sldChg chg="delSp add del mod ord delAnim modShow">
        <pc:chgData name="Ralph, Marty" userId="ca3b6543-b9db-4b61-94b5-d3a2200ef35c" providerId="ADAL" clId="{F014BE71-CC73-42BF-BC0B-17D8AEE23613}" dt="2023-03-29T12:24:34.207" v="572" actId="47"/>
        <pc:sldMkLst>
          <pc:docMk/>
          <pc:sldMk cId="669316728" sldId="2312"/>
        </pc:sldMkLst>
        <pc:spChg chg="del">
          <ac:chgData name="Ralph, Marty" userId="ca3b6543-b9db-4b61-94b5-d3a2200ef35c" providerId="ADAL" clId="{F014BE71-CC73-42BF-BC0B-17D8AEE23613}" dt="2023-03-29T11:36:59.487" v="8" actId="478"/>
          <ac:spMkLst>
            <pc:docMk/>
            <pc:sldMk cId="669316728" sldId="2312"/>
            <ac:spMk id="29" creationId="{5125E40F-081E-4466-82B5-8B43DD9AC09F}"/>
          </ac:spMkLst>
        </pc:spChg>
      </pc:sldChg>
      <pc:sldChg chg="new del">
        <pc:chgData name="Ralph, Marty" userId="ca3b6543-b9db-4b61-94b5-d3a2200ef35c" providerId="ADAL" clId="{F014BE71-CC73-42BF-BC0B-17D8AEE23613}" dt="2023-03-29T12:22:15.134" v="564" actId="47"/>
        <pc:sldMkLst>
          <pc:docMk/>
          <pc:sldMk cId="2022573129" sldId="2313"/>
        </pc:sldMkLst>
      </pc:sldChg>
      <pc:sldChg chg="addSp modSp add mod modAnim">
        <pc:chgData name="Ralph, Marty" userId="ca3b6543-b9db-4b61-94b5-d3a2200ef35c" providerId="ADAL" clId="{F014BE71-CC73-42BF-BC0B-17D8AEE23613}" dt="2023-03-29T11:52:13.464" v="265" actId="113"/>
        <pc:sldMkLst>
          <pc:docMk/>
          <pc:sldMk cId="1868050050" sldId="2314"/>
        </pc:sldMkLst>
        <pc:spChg chg="add mod ord">
          <ac:chgData name="Ralph, Marty" userId="ca3b6543-b9db-4b61-94b5-d3a2200ef35c" providerId="ADAL" clId="{F014BE71-CC73-42BF-BC0B-17D8AEE23613}" dt="2023-03-29T11:42:06.264" v="22" actId="171"/>
          <ac:spMkLst>
            <pc:docMk/>
            <pc:sldMk cId="1868050050" sldId="2314"/>
            <ac:spMk id="3" creationId="{37CAD240-CFB1-3758-B27C-9291D17ABAC5}"/>
          </ac:spMkLst>
        </pc:spChg>
        <pc:spChg chg="add mod">
          <ac:chgData name="Ralph, Marty" userId="ca3b6543-b9db-4b61-94b5-d3a2200ef35c" providerId="ADAL" clId="{F014BE71-CC73-42BF-BC0B-17D8AEE23613}" dt="2023-03-29T11:44:48.247" v="91" actId="1037"/>
          <ac:spMkLst>
            <pc:docMk/>
            <pc:sldMk cId="1868050050" sldId="2314"/>
            <ac:spMk id="4" creationId="{92F0CE30-22A9-29D6-F2BC-E62133E6B000}"/>
          </ac:spMkLst>
        </pc:spChg>
        <pc:spChg chg="add mod">
          <ac:chgData name="Ralph, Marty" userId="ca3b6543-b9db-4b61-94b5-d3a2200ef35c" providerId="ADAL" clId="{F014BE71-CC73-42BF-BC0B-17D8AEE23613}" dt="2023-03-29T11:44:48.247" v="91" actId="1037"/>
          <ac:spMkLst>
            <pc:docMk/>
            <pc:sldMk cId="1868050050" sldId="2314"/>
            <ac:spMk id="7" creationId="{1EBA8F00-133D-58A4-9B6E-03ABDB571476}"/>
          </ac:spMkLst>
        </pc:spChg>
        <pc:spChg chg="add mod">
          <ac:chgData name="Ralph, Marty" userId="ca3b6543-b9db-4b61-94b5-d3a2200ef35c" providerId="ADAL" clId="{F014BE71-CC73-42BF-BC0B-17D8AEE23613}" dt="2023-03-29T11:44:48.247" v="91" actId="1037"/>
          <ac:spMkLst>
            <pc:docMk/>
            <pc:sldMk cId="1868050050" sldId="2314"/>
            <ac:spMk id="8" creationId="{F3D73C04-7232-3D06-2F52-649E728E9C27}"/>
          </ac:spMkLst>
        </pc:spChg>
        <pc:spChg chg="add mod">
          <ac:chgData name="Ralph, Marty" userId="ca3b6543-b9db-4b61-94b5-d3a2200ef35c" providerId="ADAL" clId="{F014BE71-CC73-42BF-BC0B-17D8AEE23613}" dt="2023-03-29T11:44:48.247" v="91" actId="1037"/>
          <ac:spMkLst>
            <pc:docMk/>
            <pc:sldMk cId="1868050050" sldId="2314"/>
            <ac:spMk id="9" creationId="{655F7FAA-579D-A4EA-D180-B121186EC613}"/>
          </ac:spMkLst>
        </pc:spChg>
        <pc:spChg chg="add mod">
          <ac:chgData name="Ralph, Marty" userId="ca3b6543-b9db-4b61-94b5-d3a2200ef35c" providerId="ADAL" clId="{F014BE71-CC73-42BF-BC0B-17D8AEE23613}" dt="2023-03-29T11:52:06.681" v="264" actId="20577"/>
          <ac:spMkLst>
            <pc:docMk/>
            <pc:sldMk cId="1868050050" sldId="2314"/>
            <ac:spMk id="10" creationId="{894DEB59-A257-D375-F122-8AFD1A6FD91E}"/>
          </ac:spMkLst>
        </pc:spChg>
        <pc:spChg chg="add mod">
          <ac:chgData name="Ralph, Marty" userId="ca3b6543-b9db-4b61-94b5-d3a2200ef35c" providerId="ADAL" clId="{F014BE71-CC73-42BF-BC0B-17D8AEE23613}" dt="2023-03-29T11:52:02.431" v="259" actId="20577"/>
          <ac:spMkLst>
            <pc:docMk/>
            <pc:sldMk cId="1868050050" sldId="2314"/>
            <ac:spMk id="11" creationId="{6123C8DA-F778-E78A-B516-159A0E4B4505}"/>
          </ac:spMkLst>
        </pc:spChg>
        <pc:spChg chg="add mod">
          <ac:chgData name="Ralph, Marty" userId="ca3b6543-b9db-4b61-94b5-d3a2200ef35c" providerId="ADAL" clId="{F014BE71-CC73-42BF-BC0B-17D8AEE23613}" dt="2023-03-29T11:52:13.464" v="265" actId="113"/>
          <ac:spMkLst>
            <pc:docMk/>
            <pc:sldMk cId="1868050050" sldId="2314"/>
            <ac:spMk id="12" creationId="{85B479EB-DC06-41D8-654A-A8E7CEA403A2}"/>
          </ac:spMkLst>
        </pc:spChg>
        <pc:spChg chg="add mod">
          <ac:chgData name="Ralph, Marty" userId="ca3b6543-b9db-4b61-94b5-d3a2200ef35c" providerId="ADAL" clId="{F014BE71-CC73-42BF-BC0B-17D8AEE23613}" dt="2023-03-29T11:47:35.767" v="168" actId="20577"/>
          <ac:spMkLst>
            <pc:docMk/>
            <pc:sldMk cId="1868050050" sldId="2314"/>
            <ac:spMk id="13" creationId="{C764E4ED-8683-F510-A448-A3C26D544A76}"/>
          </ac:spMkLst>
        </pc:spChg>
        <pc:spChg chg="add mod">
          <ac:chgData name="Ralph, Marty" userId="ca3b6543-b9db-4b61-94b5-d3a2200ef35c" providerId="ADAL" clId="{F014BE71-CC73-42BF-BC0B-17D8AEE23613}" dt="2023-03-29T11:51:19.505" v="254" actId="207"/>
          <ac:spMkLst>
            <pc:docMk/>
            <pc:sldMk cId="1868050050" sldId="2314"/>
            <ac:spMk id="14" creationId="{C8323531-8453-7B4F-3ABE-1460B747BCCB}"/>
          </ac:spMkLst>
        </pc:spChg>
        <pc:picChg chg="add mod modCrop">
          <ac:chgData name="Ralph, Marty" userId="ca3b6543-b9db-4b61-94b5-d3a2200ef35c" providerId="ADAL" clId="{F014BE71-CC73-42BF-BC0B-17D8AEE23613}" dt="2023-03-29T11:44:48.247" v="91" actId="1037"/>
          <ac:picMkLst>
            <pc:docMk/>
            <pc:sldMk cId="1868050050" sldId="2314"/>
            <ac:picMk id="2" creationId="{FD34357B-D43C-8DBD-8E02-95F02F755560}"/>
          </ac:picMkLst>
        </pc:picChg>
        <pc:picChg chg="mod">
          <ac:chgData name="Ralph, Marty" userId="ca3b6543-b9db-4b61-94b5-d3a2200ef35c" providerId="ADAL" clId="{F014BE71-CC73-42BF-BC0B-17D8AEE23613}" dt="2023-03-29T11:48:22.183" v="173" actId="1076"/>
          <ac:picMkLst>
            <pc:docMk/>
            <pc:sldMk cId="1868050050" sldId="2314"/>
            <ac:picMk id="5" creationId="{D73922FE-B89C-4686-A0D2-46685C56128C}"/>
          </ac:picMkLst>
        </pc:picChg>
      </pc:sldChg>
      <pc:sldChg chg="add del">
        <pc:chgData name="Ralph, Marty" userId="ca3b6543-b9db-4b61-94b5-d3a2200ef35c" providerId="ADAL" clId="{F014BE71-CC73-42BF-BC0B-17D8AEE23613}" dt="2023-03-29T12:21:58.734" v="561"/>
        <pc:sldMkLst>
          <pc:docMk/>
          <pc:sldMk cId="340416347" sldId="2334"/>
        </pc:sldMkLst>
      </pc:sldChg>
      <pc:sldChg chg="add del">
        <pc:chgData name="Ralph, Marty" userId="ca3b6543-b9db-4b61-94b5-d3a2200ef35c" providerId="ADAL" clId="{F014BE71-CC73-42BF-BC0B-17D8AEE23613}" dt="2023-03-29T12:21:52.215" v="559"/>
        <pc:sldMkLst>
          <pc:docMk/>
          <pc:sldMk cId="1591844451" sldId="2334"/>
        </pc:sldMkLst>
      </pc:sldChg>
      <pc:sldChg chg="add">
        <pc:chgData name="Ralph, Marty" userId="ca3b6543-b9db-4b61-94b5-d3a2200ef35c" providerId="ADAL" clId="{F014BE71-CC73-42BF-BC0B-17D8AEE23613}" dt="2023-03-29T12:21:58.757" v="562"/>
        <pc:sldMkLst>
          <pc:docMk/>
          <pc:sldMk cId="2972515076" sldId="2334"/>
        </pc:sldMkLst>
      </pc:sldChg>
      <pc:sldChg chg="add del">
        <pc:chgData name="Ralph, Marty" userId="ca3b6543-b9db-4b61-94b5-d3a2200ef35c" providerId="ADAL" clId="{F014BE71-CC73-42BF-BC0B-17D8AEE23613}" dt="2023-03-29T12:21:37.912" v="557" actId="47"/>
        <pc:sldMkLst>
          <pc:docMk/>
          <pc:sldMk cId="4154645214" sldId="2334"/>
        </pc:sldMkLst>
      </pc:sldChg>
      <pc:sldChg chg="new del">
        <pc:chgData name="Ralph, Marty" userId="ca3b6543-b9db-4b61-94b5-d3a2200ef35c" providerId="ADAL" clId="{F014BE71-CC73-42BF-BC0B-17D8AEE23613}" dt="2023-03-29T12:24:34.207" v="572" actId="47"/>
        <pc:sldMkLst>
          <pc:docMk/>
          <pc:sldMk cId="2506333926" sldId="2335"/>
        </pc:sldMkLst>
      </pc:sldChg>
      <pc:sldChg chg="new del">
        <pc:chgData name="Ralph, Marty" userId="ca3b6543-b9db-4b61-94b5-d3a2200ef35c" providerId="ADAL" clId="{F014BE71-CC73-42BF-BC0B-17D8AEE23613}" dt="2023-03-29T12:14:05.138" v="522" actId="47"/>
        <pc:sldMkLst>
          <pc:docMk/>
          <pc:sldMk cId="3582205443" sldId="2335"/>
        </pc:sldMkLst>
      </pc:sldChg>
      <pc:sldMasterChg chg="delSldLayout">
        <pc:chgData name="Ralph, Marty" userId="ca3b6543-b9db-4b61-94b5-d3a2200ef35c" providerId="ADAL" clId="{F014BE71-CC73-42BF-BC0B-17D8AEE23613}" dt="2023-03-29T12:24:34.207" v="572" actId="47"/>
        <pc:sldMasterMkLst>
          <pc:docMk/>
          <pc:sldMasterMk cId="2883968792" sldId="2147483668"/>
        </pc:sldMasterMkLst>
        <pc:sldLayoutChg chg="del">
          <pc:chgData name="Ralph, Marty" userId="ca3b6543-b9db-4b61-94b5-d3a2200ef35c" providerId="ADAL" clId="{F014BE71-CC73-42BF-BC0B-17D8AEE23613}" dt="2023-03-29T12:24:34.207" v="572" actId="47"/>
          <pc:sldLayoutMkLst>
            <pc:docMk/>
            <pc:sldMasterMk cId="2883968792" sldId="2147483668"/>
            <pc:sldLayoutMk cId="3669614216" sldId="214748369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78" name="Google Shape;47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04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4571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358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78" name="Google Shape;47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205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43ef708cc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1143ef708cc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0823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782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8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27CAC-F1CC-43F1-9FE5-36786521E0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218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78" name="Google Shape;47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10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000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2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78" name="Google Shape;47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944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78" name="Google Shape;47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063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78" name="Google Shape;47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713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78" name="Google Shape;47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70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>
            <a:spLocks noGrp="1"/>
          </p:cNvSpPr>
          <p:nvPr>
            <p:ph type="title"/>
          </p:nvPr>
        </p:nvSpPr>
        <p:spPr>
          <a:xfrm>
            <a:off x="203200" y="219654"/>
            <a:ext cx="117728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rgbClr val="13294A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4"/>
          <p:cNvSpPr txBox="1">
            <a:spLocks noGrp="1"/>
          </p:cNvSpPr>
          <p:nvPr>
            <p:ph type="ctrTitle"/>
          </p:nvPr>
        </p:nvSpPr>
        <p:spPr>
          <a:xfrm>
            <a:off x="384936" y="1844897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265" y="6160584"/>
            <a:ext cx="4167383" cy="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4"/>
          <p:cNvSpPr/>
          <p:nvPr/>
        </p:nvSpPr>
        <p:spPr>
          <a:xfrm>
            <a:off x="-140757" y="6096000"/>
            <a:ext cx="884980" cy="869475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411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48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1091980" y="855527"/>
            <a:ext cx="7634669" cy="7500908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527325 w 5899869"/>
              <a:gd name="connsiteY3" fmla="*/ 5100851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960212 w 5899869"/>
              <a:gd name="connsiteY3" fmla="*/ 4667965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0091" y="1384182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08" indent="0">
              <a:buNone/>
              <a:defRPr sz="2325"/>
            </a:lvl2pPr>
            <a:lvl3pPr marL="767611" indent="0">
              <a:buNone/>
              <a:defRPr sz="2025"/>
            </a:lvl3pPr>
            <a:lvl4pPr marL="1151425" indent="0">
              <a:buNone/>
              <a:defRPr sz="1651"/>
            </a:lvl4pPr>
            <a:lvl5pPr marL="1535230" indent="0">
              <a:buNone/>
              <a:defRPr sz="1651"/>
            </a:lvl5pPr>
            <a:lvl6pPr marL="1919036" indent="0">
              <a:buNone/>
              <a:defRPr sz="1651"/>
            </a:lvl6pPr>
            <a:lvl7pPr marL="2302845" indent="0">
              <a:buNone/>
              <a:defRPr sz="1651"/>
            </a:lvl7pPr>
            <a:lvl8pPr marL="2686647" indent="0">
              <a:buNone/>
              <a:defRPr sz="1651"/>
            </a:lvl8pPr>
            <a:lvl9pPr marL="3070462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81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0095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2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37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4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77F2C5-35B6-464D-8F6B-311C7C03DA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346885" y="1384182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08" indent="0">
              <a:buNone/>
              <a:defRPr sz="2325"/>
            </a:lvl2pPr>
            <a:lvl3pPr marL="767611" indent="0">
              <a:buNone/>
              <a:defRPr sz="2025"/>
            </a:lvl3pPr>
            <a:lvl4pPr marL="1151425" indent="0">
              <a:buNone/>
              <a:defRPr sz="1651"/>
            </a:lvl4pPr>
            <a:lvl5pPr marL="1535230" indent="0">
              <a:buNone/>
              <a:defRPr sz="1651"/>
            </a:lvl5pPr>
            <a:lvl6pPr marL="1919036" indent="0">
              <a:buNone/>
              <a:defRPr sz="1651"/>
            </a:lvl6pPr>
            <a:lvl7pPr marL="2302845" indent="0">
              <a:buNone/>
              <a:defRPr sz="1651"/>
            </a:lvl7pPr>
            <a:lvl8pPr marL="2686647" indent="0">
              <a:buNone/>
              <a:defRPr sz="1651"/>
            </a:lvl8pPr>
            <a:lvl9pPr marL="3070462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18862E-706E-4A4F-B3C6-F7E777A1A3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46890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2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37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4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71FF69E-D217-7747-8B6F-F0E1F6A6D34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73680" y="1384182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08" indent="0">
              <a:buNone/>
              <a:defRPr sz="2325"/>
            </a:lvl2pPr>
            <a:lvl3pPr marL="767611" indent="0">
              <a:buNone/>
              <a:defRPr sz="2025"/>
            </a:lvl3pPr>
            <a:lvl4pPr marL="1151425" indent="0">
              <a:buNone/>
              <a:defRPr sz="1651"/>
            </a:lvl4pPr>
            <a:lvl5pPr marL="1535230" indent="0">
              <a:buNone/>
              <a:defRPr sz="1651"/>
            </a:lvl5pPr>
            <a:lvl6pPr marL="1919036" indent="0">
              <a:buNone/>
              <a:defRPr sz="1651"/>
            </a:lvl6pPr>
            <a:lvl7pPr marL="2302845" indent="0">
              <a:buNone/>
              <a:defRPr sz="1651"/>
            </a:lvl7pPr>
            <a:lvl8pPr marL="2686647" indent="0">
              <a:buNone/>
              <a:defRPr sz="1651"/>
            </a:lvl8pPr>
            <a:lvl9pPr marL="3070462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2CB59A-9D31-9742-8D51-8EDA03CD8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3685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2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37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4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F20C02-E6ED-9746-84B4-D37010FD6A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9078329" y="1397019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08" indent="0">
              <a:buNone/>
              <a:defRPr sz="2325"/>
            </a:lvl2pPr>
            <a:lvl3pPr marL="767611" indent="0">
              <a:buNone/>
              <a:defRPr sz="2025"/>
            </a:lvl3pPr>
            <a:lvl4pPr marL="1151425" indent="0">
              <a:buNone/>
              <a:defRPr sz="1651"/>
            </a:lvl4pPr>
            <a:lvl5pPr marL="1535230" indent="0">
              <a:buNone/>
              <a:defRPr sz="1651"/>
            </a:lvl5pPr>
            <a:lvl6pPr marL="1919036" indent="0">
              <a:buNone/>
              <a:defRPr sz="1651"/>
            </a:lvl6pPr>
            <a:lvl7pPr marL="2302845" indent="0">
              <a:buNone/>
              <a:defRPr sz="1651"/>
            </a:lvl7pPr>
            <a:lvl8pPr marL="2686647" indent="0">
              <a:buNone/>
              <a:defRPr sz="1651"/>
            </a:lvl8pPr>
            <a:lvl9pPr marL="3070462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415AC4-7E3C-BE40-B2EB-DB83CF813E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078334" y="5112751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2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37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4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2CE2343-9E5E-944E-B5CE-D62602748FE6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-3275647" y="1565262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08" indent="0">
              <a:buNone/>
              <a:defRPr sz="2325"/>
            </a:lvl2pPr>
            <a:lvl3pPr marL="767611" indent="0">
              <a:buNone/>
              <a:defRPr sz="2025"/>
            </a:lvl3pPr>
            <a:lvl4pPr marL="1151425" indent="0">
              <a:buNone/>
              <a:defRPr sz="1651"/>
            </a:lvl4pPr>
            <a:lvl5pPr marL="1535230" indent="0">
              <a:buNone/>
              <a:defRPr sz="1651"/>
            </a:lvl5pPr>
            <a:lvl6pPr marL="1919036" indent="0">
              <a:buNone/>
              <a:defRPr sz="1651"/>
            </a:lvl6pPr>
            <a:lvl7pPr marL="2302845" indent="0">
              <a:buNone/>
              <a:defRPr sz="1651"/>
            </a:lvl7pPr>
            <a:lvl8pPr marL="2686647" indent="0">
              <a:buNone/>
              <a:defRPr sz="1651"/>
            </a:lvl8pPr>
            <a:lvl9pPr marL="3070462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220861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4000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72" y="360002"/>
            <a:ext cx="787164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5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799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29952" indent="-26998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89926" indent="-26998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49900" indent="-26998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09872" indent="-26998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7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3293" y="630826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72" y="6293597"/>
            <a:ext cx="1342721" cy="2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2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-1091980" y="855527"/>
            <a:ext cx="7634669" cy="7500908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527325 w 5899869"/>
              <a:gd name="connsiteY3" fmla="*/ 5100851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960212 w 5899869"/>
              <a:gd name="connsiteY3" fmla="*/ 4667965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532278" y="1352392"/>
            <a:ext cx="6310809" cy="2600384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2012" y="1352392"/>
            <a:ext cx="4784560" cy="5163671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F930F5E-2E9F-5E4A-B5B7-CC7C969645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532278" y="4081114"/>
            <a:ext cx="6310809" cy="2761756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2644343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+Content+PhotoLeft">
  <p:cSld name="4_Title+Content+PhotoLeft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/>
          <p:nvPr/>
        </p:nvSpPr>
        <p:spPr>
          <a:xfrm>
            <a:off x="-1091980" y="855527"/>
            <a:ext cx="7634669" cy="7500908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70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9"/>
          <p:cNvSpPr txBox="1">
            <a:spLocks noGrp="1"/>
          </p:cNvSpPr>
          <p:nvPr>
            <p:ph type="ctrTitle"/>
          </p:nvPr>
        </p:nvSpPr>
        <p:spPr>
          <a:xfrm>
            <a:off x="-164758" y="250879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406402" y="1351431"/>
            <a:ext cx="5577305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70" lvl="0" indent="-304784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40" lvl="1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09" lvl="2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278" lvl="3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848" lvl="4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418" lvl="5" indent="-45717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987" lvl="6" indent="-4571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557" lvl="7" indent="-4571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126" lvl="8" indent="-4571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2"/>
          </p:nvPr>
        </p:nvSpPr>
        <p:spPr>
          <a:xfrm>
            <a:off x="6200275" y="1351431"/>
            <a:ext cx="5566612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70" lvl="0" indent="-304784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40" lvl="1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09" lvl="2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278" lvl="3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848" lvl="4" indent="-30478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418" lvl="5" indent="-45717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987" lvl="6" indent="-4571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557" lvl="7" indent="-4571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126" lvl="8" indent="-4571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431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896C-A510-4811-8B2D-18834C2C2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1B303-0DF1-462E-A57F-6BF8D3510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E9DB8-8C50-45D7-B699-A1EE5C82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57C83-6E27-49BF-9237-2E0FEE41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D3998-C157-4CC9-8619-D6B314DC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3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F2BA-CDB1-4A65-A7AF-3579E57C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4568D-58A1-40FB-ABB2-C881C6CB8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3FCC2-5BA8-492E-A087-233630D1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34167-5994-41B7-A0C4-8454210E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7594A-F14B-4016-BC64-7B645A02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2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31E0-70CA-4EE1-8227-D9A34CFC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4F479-B8A7-437D-A06B-28FBE6297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F8D2-39A6-48EB-A085-C2034080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52B58-B937-44EB-A03B-B302F1C4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21011-8E14-4BCC-A17F-AECB6D56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14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366B-8D6E-4D12-B610-B28EA7B0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92E3A-014C-485C-8844-3BF1556AA6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CC0FC-CC2D-4E7C-99DA-11420AC67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E4DDA-16FB-4646-8AAD-9C4F661E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193F3-6AEF-4F91-AAE3-41BCA415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A45B3-4905-4F51-BA1B-AD235197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4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215900" y="1160607"/>
            <a:ext cx="5765800" cy="457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body" idx="2"/>
          </p:nvPr>
        </p:nvSpPr>
        <p:spPr>
          <a:xfrm>
            <a:off x="6210302" y="1160607"/>
            <a:ext cx="5765798" cy="457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C46D-9954-4694-9202-84EE8FE8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836B5-1661-4290-BC28-FFA3BC9C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E8749-AD81-41A0-BBEF-CA63379C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E8111-DCA8-4033-8346-660FE403B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69A454-251F-45E7-8F06-DB410E030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54513-3FB7-4E06-88C0-8C465800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89907-4ADD-4F95-888D-9A700C42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A8C6D-5D7E-4C40-BC5A-FFC7BB20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97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69BB-A0FC-4448-915E-D5A3A0F3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D2FF3-9729-4E4F-8DE5-2F699483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B3183-A5A8-439E-B8E7-80CCD2DC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66A80-8F67-498F-A928-547B85AA4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73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A9785-AD2B-4A0D-97F9-BDF6A216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0B4D6-6167-455C-8C33-C01BBB8F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90AB1-7552-4CAF-B8F5-FBAAF3A7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75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03B7A-3451-41D6-8372-F7E0840A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3742-D474-4D03-AF3D-D6E0843C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2FA06-1C4F-4CF2-828D-5DD29B0CF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6BCA3-DAAD-4077-AB45-6E864222B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F9A16-4FF8-4DF0-8B65-4A4E0734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C39F4-C24C-4FEC-A0CF-2672ECFB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98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2B9E-7632-4FE1-B889-E06073B9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3B99F-8A4B-487F-A208-BA784D26A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EDEC1-4B5D-47A5-8693-43C98A78F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DA6BE-2D14-4692-8E13-94142404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4472C-669A-4EC8-ACA3-3BFC0CE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BC752-A2D0-4420-8381-9063500A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53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6CE7-F332-4AFC-9863-2A2EFF61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5120E-37BD-4D75-8F86-E676927B1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52601-A99C-4AAB-AC13-DFDFE33F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A46D1-3BE4-442A-9AB5-E2BB21CC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D14DC-1E2F-436C-9D04-FC424E43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3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145A0-7202-486F-B26E-0E215E216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EF3E3-C0C9-4E87-9701-BB1CD7652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BDA00-0E65-4F06-80AF-CCD5A9C15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3EC1D-BFB7-4373-ACC3-62C4F3C5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D2D5C-8D34-40A3-9698-3BB91FA6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9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rgbClr val="13294A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4"/>
          <p:cNvSpPr txBox="1">
            <a:spLocks noGrp="1"/>
          </p:cNvSpPr>
          <p:nvPr>
            <p:ph type="ctrTitle"/>
          </p:nvPr>
        </p:nvSpPr>
        <p:spPr>
          <a:xfrm>
            <a:off x="384936" y="1844897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265" y="6160584"/>
            <a:ext cx="4167383" cy="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4"/>
          <p:cNvSpPr/>
          <p:nvPr/>
        </p:nvSpPr>
        <p:spPr>
          <a:xfrm>
            <a:off x="-140757" y="6096000"/>
            <a:ext cx="884980" cy="869475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411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746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3A09-274E-4A9F-9271-FD95DDCBF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857723-F1F8-4531-A972-474E1FB15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5EE69-232A-4046-8EC2-ED72BBBB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115F-D4A2-4463-B950-7B3F7D63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C9634-9BA8-4ADA-8439-01DAF88A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8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DCED-2589-46D4-B328-5CADEED2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82018-F312-4786-B25E-74901E972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28077-FC95-4339-A567-7A704A31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1B3AD-4944-4243-8118-0D1B9337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7E893-B4CC-4635-A994-3B29EA7C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92D76-A5C4-4721-8C0C-844CAE5C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163-511A-4BA3-8447-7913634634C3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54D16-329B-4BF4-B43D-34B67E7E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7B732-702D-49A3-98EB-14C30E60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3809-5E45-47BD-ACD1-AB4395731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03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E991-738F-4AEC-AC4E-21586C75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00D10-B491-4980-A2F3-51D727F3B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51834-0876-4220-BF3E-B6B789FC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1660A-8C4E-43D9-B437-7B5E3199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9397-0E6A-49FD-A775-9C4C0C2B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59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C34E-582C-4594-A2EC-AB1E99A7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03D64-C4D8-4507-8196-736C2AADC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3043F-F553-486E-81C0-9703F71BE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23EDE-E5C7-4B68-9F1C-66DBB88E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CDF07-E543-4E71-940C-F7F75476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E6579-CEAA-4396-987E-4E2AA3CF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6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BC6E-E07D-4E0F-845E-5700E62D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C8968-5747-4C71-B765-F40C420D1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220C3-C006-4288-B5AE-9C22ABAE86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82FB34-4BBB-4E48-A8D1-D7A284684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5C1A2-DA9A-4430-A2F7-35F237512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CCC0C3-0294-4133-923D-96404C21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B8B55-F67D-436B-8208-1658475A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0E9B43-E68E-4E5D-BB96-DD1943F5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6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1D41-A1C4-4820-BC9C-F883B8D9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EE6B3-57C5-4DA3-BDB8-870A5D22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A573B-F546-4AD2-8685-47A844C01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F7F9B-0FF7-4240-AAF1-BC043B85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83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10216-99CE-40E7-BA4D-5D6F5FAC0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4CC0B-D4F1-4CA0-8EA3-1A3B4EEE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27B03-F741-47CC-B712-C4A973A4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19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2AFD-FFFF-4230-B099-EDC8ABFB9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2834-6C9B-493C-80DF-1C1868369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84815-14F4-4153-A1EA-D584A786E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2010-68C4-4C36-97FB-EF8A4B49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E835E-0AEE-4C5E-AC3F-6B47769B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D1C74-9F03-4522-B6B3-F2ABB412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8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0938-7003-4065-86AE-DDE4E015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D2E8BD-8E94-4AEB-8E6A-08F328724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B1C58-4747-4A35-89C0-00CA8A37C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48466-3273-479B-8793-C916C05F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99780-D3DE-43DA-BD38-A50358B3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E12FF-6920-407F-825A-4100AE05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18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585D-46C9-41CE-977B-4DF956EB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4CB60-5C23-4F3D-BE4D-E077D988E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2F455-BC9A-4BD0-A1E8-5E0956CC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EF231-CE72-44C6-A406-1694CEAB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28F28-0FEF-4A5C-AF40-41F9278A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3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77C55D-C271-4D51-ADF7-C7FE7661D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D9463-6746-4C1B-9E7C-55723596D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808A0-4E6B-4DA6-B27A-4525055D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D257-590F-422A-8733-C655F80F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E2C92-BECB-46CF-B8DF-D68AFD74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0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+Content+PhotoLeft">
  <p:cSld name="4_Title+Content+PhotoLeft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-1091980" y="855527"/>
            <a:ext cx="7634669" cy="7500908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70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406401" y="1351430"/>
            <a:ext cx="5577305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2"/>
          </p:nvPr>
        </p:nvSpPr>
        <p:spPr>
          <a:xfrm>
            <a:off x="6200274" y="1351430"/>
            <a:ext cx="5566612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2000">
                <a:solidFill>
                  <a:srgbClr val="006C92"/>
                </a:solidFill>
              </a:defRPr>
            </a:lvl5pPr>
            <a:lvl6pPr marL="3657509" lvl="5" indent="-457189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9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1" y="219655"/>
            <a:ext cx="11747499" cy="736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2" y="1163785"/>
            <a:ext cx="11747500" cy="4572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9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+Content+Photo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-1091980" y="855527"/>
            <a:ext cx="7634669" cy="7500908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527325 w 5899869"/>
              <a:gd name="connsiteY3" fmla="*/ 5100851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960212 w 5899869"/>
              <a:gd name="connsiteY3" fmla="*/ 4667965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532280" y="1352392"/>
            <a:ext cx="6310809" cy="2600384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08" indent="0">
              <a:buNone/>
              <a:defRPr sz="2325"/>
            </a:lvl2pPr>
            <a:lvl3pPr marL="767611" indent="0">
              <a:buNone/>
              <a:defRPr sz="2025"/>
            </a:lvl3pPr>
            <a:lvl4pPr marL="1151425" indent="0">
              <a:buNone/>
              <a:defRPr sz="1651"/>
            </a:lvl4pPr>
            <a:lvl5pPr marL="1535230" indent="0">
              <a:buNone/>
              <a:defRPr sz="1651"/>
            </a:lvl5pPr>
            <a:lvl6pPr marL="1919036" indent="0">
              <a:buNone/>
              <a:defRPr sz="1651"/>
            </a:lvl6pPr>
            <a:lvl7pPr marL="2302845" indent="0">
              <a:buNone/>
              <a:defRPr sz="1651"/>
            </a:lvl7pPr>
            <a:lvl8pPr marL="2686647" indent="0">
              <a:buNone/>
              <a:defRPr sz="1651"/>
            </a:lvl8pPr>
            <a:lvl9pPr marL="3070462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81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2012" y="1352394"/>
            <a:ext cx="4784560" cy="5163671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2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37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4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F930F5E-2E9F-5E4A-B5B7-CC7C969645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532280" y="4081115"/>
            <a:ext cx="6310809" cy="2761756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08" indent="0">
              <a:buNone/>
              <a:defRPr sz="2325"/>
            </a:lvl2pPr>
            <a:lvl3pPr marL="767611" indent="0">
              <a:buNone/>
              <a:defRPr sz="2025"/>
            </a:lvl3pPr>
            <a:lvl4pPr marL="1151425" indent="0">
              <a:buNone/>
              <a:defRPr sz="1651"/>
            </a:lvl4pPr>
            <a:lvl5pPr marL="1535230" indent="0">
              <a:buNone/>
              <a:defRPr sz="1651"/>
            </a:lvl5pPr>
            <a:lvl6pPr marL="1919036" indent="0">
              <a:buNone/>
              <a:defRPr sz="1651"/>
            </a:lvl6pPr>
            <a:lvl7pPr marL="2302845" indent="0">
              <a:buNone/>
              <a:defRPr sz="1651"/>
            </a:lvl7pPr>
            <a:lvl8pPr marL="2686647" indent="0">
              <a:buNone/>
              <a:defRPr sz="1651"/>
            </a:lvl8pPr>
            <a:lvl9pPr marL="3070462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32841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rgbClr val="13294A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4"/>
          <p:cNvSpPr txBox="1">
            <a:spLocks noGrp="1"/>
          </p:cNvSpPr>
          <p:nvPr>
            <p:ph type="ctrTitle"/>
          </p:nvPr>
        </p:nvSpPr>
        <p:spPr>
          <a:xfrm>
            <a:off x="384936" y="1844897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265" y="6160584"/>
            <a:ext cx="4167383" cy="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4"/>
          <p:cNvSpPr/>
          <p:nvPr/>
        </p:nvSpPr>
        <p:spPr>
          <a:xfrm>
            <a:off x="-140757" y="6096000"/>
            <a:ext cx="884980" cy="869475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411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843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+Content+PhotoLeft">
  <p:cSld name="3_Title+Content+PhotoLef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/>
          <p:nvPr/>
        </p:nvSpPr>
        <p:spPr>
          <a:xfrm>
            <a:off x="-1091980" y="855527"/>
            <a:ext cx="7634669" cy="7500908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8"/>
          <p:cNvSpPr>
            <a:spLocks noGrp="1"/>
          </p:cNvSpPr>
          <p:nvPr>
            <p:ph type="pic" idx="2"/>
          </p:nvPr>
        </p:nvSpPr>
        <p:spPr>
          <a:xfrm>
            <a:off x="5532277" y="1352392"/>
            <a:ext cx="6310809" cy="2600384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18"/>
          <p:cNvSpPr txBox="1">
            <a:spLocks noGrp="1"/>
          </p:cNvSpPr>
          <p:nvPr>
            <p:ph type="ctrTitle"/>
          </p:nvPr>
        </p:nvSpPr>
        <p:spPr>
          <a:xfrm>
            <a:off x="-164758" y="250878"/>
            <a:ext cx="12007843" cy="811807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462012" y="1352391"/>
            <a:ext cx="4784560" cy="516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5pPr>
            <a:lvl6pPr marL="2743200" lvl="5" indent="-3429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>
            <a:spLocks noGrp="1"/>
          </p:cNvSpPr>
          <p:nvPr>
            <p:ph type="pic" idx="3"/>
          </p:nvPr>
        </p:nvSpPr>
        <p:spPr>
          <a:xfrm>
            <a:off x="5532277" y="4081113"/>
            <a:ext cx="6310809" cy="2761756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4044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81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85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76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48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42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5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1" y="219655"/>
            <a:ext cx="11747499" cy="736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160607"/>
            <a:ext cx="5765800" cy="45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1160607"/>
            <a:ext cx="5765799" cy="45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98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9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31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0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70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2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87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43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85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3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63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4" y="230047"/>
            <a:ext cx="7695045" cy="736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2" y="1160607"/>
            <a:ext cx="7695044" cy="45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C75AB9-9006-614A-80A5-AA77D6DCDE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2232" y="1"/>
            <a:ext cx="4059768" cy="5943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2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28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07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8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112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60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 - White+Seal">
    <p:bg>
      <p:bgPr>
        <a:solidFill>
          <a:srgbClr val="13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65" y="6160583"/>
            <a:ext cx="4167383" cy="520924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-140757" y="6096001"/>
            <a:ext cx="878861" cy="863463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77083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43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82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61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0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219655"/>
            <a:ext cx="11772899" cy="736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63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35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606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335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4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79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81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08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1091980" y="855527"/>
            <a:ext cx="7634669" cy="7500908"/>
          </a:xfrm>
          <a:custGeom>
            <a:avLst/>
            <a:gdLst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4868985 w 5899869"/>
              <a:gd name="connsiteY2" fmla="*/ 5120730 h 5796501"/>
              <a:gd name="connsiteX3" fmla="*/ 2527325 w 5899869"/>
              <a:gd name="connsiteY3" fmla="*/ 5100851 h 5796501"/>
              <a:gd name="connsiteX4" fmla="*/ 1554481 w 5899869"/>
              <a:gd name="connsiteY4" fmla="*/ 282360 h 5796501"/>
              <a:gd name="connsiteX5" fmla="*/ 2743201 w 5899869"/>
              <a:gd name="connsiteY5" fmla="*/ 1471081 h 5796501"/>
              <a:gd name="connsiteX6" fmla="*/ 799106 w 5899869"/>
              <a:gd name="connsiteY6" fmla="*/ 3423126 h 5796501"/>
              <a:gd name="connsiteX7" fmla="*/ 795130 w 5899869"/>
              <a:gd name="connsiteY7" fmla="*/ 1041710 h 5796501"/>
              <a:gd name="connsiteX8" fmla="*/ 4711149 w 5899869"/>
              <a:gd name="connsiteY8" fmla="*/ 0 h 5796501"/>
              <a:gd name="connsiteX9" fmla="*/ 5899869 w 5899869"/>
              <a:gd name="connsiteY9" fmla="*/ 1188721 h 5796501"/>
              <a:gd name="connsiteX10" fmla="*/ 1307990 w 5899869"/>
              <a:gd name="connsiteY10" fmla="*/ 5796501 h 5796501"/>
              <a:gd name="connsiteX11" fmla="*/ 0 w 5899869"/>
              <a:gd name="connsiteY11" fmla="*/ 4735002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527325 w 5899869"/>
              <a:gd name="connsiteY3" fmla="*/ 5100851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  <a:gd name="connsiteX0" fmla="*/ 4431664 w 5899869"/>
              <a:gd name="connsiteY0" fmla="*/ 3180611 h 5796501"/>
              <a:gd name="connsiteX1" fmla="*/ 5620384 w 5899869"/>
              <a:gd name="connsiteY1" fmla="*/ 4369332 h 5796501"/>
              <a:gd name="connsiteX2" fmla="*/ 5327337 w 5899869"/>
              <a:gd name="connsiteY2" fmla="*/ 4679355 h 5796501"/>
              <a:gd name="connsiteX3" fmla="*/ 2960212 w 5899869"/>
              <a:gd name="connsiteY3" fmla="*/ 4667965 h 5796501"/>
              <a:gd name="connsiteX4" fmla="*/ 4431664 w 5899869"/>
              <a:gd name="connsiteY4" fmla="*/ 3180611 h 5796501"/>
              <a:gd name="connsiteX5" fmla="*/ 1554481 w 5899869"/>
              <a:gd name="connsiteY5" fmla="*/ 282360 h 5796501"/>
              <a:gd name="connsiteX6" fmla="*/ 2743201 w 5899869"/>
              <a:gd name="connsiteY6" fmla="*/ 1471081 h 5796501"/>
              <a:gd name="connsiteX7" fmla="*/ 799106 w 5899869"/>
              <a:gd name="connsiteY7" fmla="*/ 3423126 h 5796501"/>
              <a:gd name="connsiteX8" fmla="*/ 795130 w 5899869"/>
              <a:gd name="connsiteY8" fmla="*/ 1041710 h 5796501"/>
              <a:gd name="connsiteX9" fmla="*/ 1554481 w 5899869"/>
              <a:gd name="connsiteY9" fmla="*/ 282360 h 5796501"/>
              <a:gd name="connsiteX10" fmla="*/ 4711149 w 5899869"/>
              <a:gd name="connsiteY10" fmla="*/ 0 h 5796501"/>
              <a:gd name="connsiteX11" fmla="*/ 5899869 w 5899869"/>
              <a:gd name="connsiteY11" fmla="*/ 1188721 h 5796501"/>
              <a:gd name="connsiteX12" fmla="*/ 1307990 w 5899869"/>
              <a:gd name="connsiteY12" fmla="*/ 5796501 h 5796501"/>
              <a:gd name="connsiteX13" fmla="*/ 0 w 5899869"/>
              <a:gd name="connsiteY13" fmla="*/ 4735002 h 5796501"/>
              <a:gd name="connsiteX14" fmla="*/ 4711149 w 5899869"/>
              <a:gd name="connsiteY14" fmla="*/ 0 h 57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99869" h="5796501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0091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520094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77F2C5-35B6-464D-8F6B-311C7C03DAB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346885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718862E-706E-4A4F-B3C6-F7E777A1A35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46889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71FF69E-D217-7747-8B6F-F0E1F6A6D34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73680" y="138418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2CB59A-9D31-9742-8D51-8EDA03CD8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3683" y="5099915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CF20C02-E6ED-9746-84B4-D37010FD6A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9078329" y="1397018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415AC4-7E3C-BE40-B2EB-DB83CF813E2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078333" y="5112751"/>
            <a:ext cx="2520191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18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4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46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282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2CE2343-9E5E-944E-B5CE-D62602748FE6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-3275647" y="1565261"/>
            <a:ext cx="2520192" cy="3534655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17" indent="0">
              <a:buNone/>
              <a:defRPr sz="2325"/>
            </a:lvl2pPr>
            <a:lvl3pPr marL="767631" indent="0">
              <a:buNone/>
              <a:defRPr sz="2025"/>
            </a:lvl3pPr>
            <a:lvl4pPr marL="1151453" indent="0">
              <a:buNone/>
              <a:defRPr sz="1651"/>
            </a:lvl4pPr>
            <a:lvl5pPr marL="1535268" indent="0">
              <a:buNone/>
              <a:defRPr sz="1651"/>
            </a:lvl5pPr>
            <a:lvl6pPr marL="1919084" indent="0">
              <a:buNone/>
              <a:defRPr sz="1651"/>
            </a:lvl6pPr>
            <a:lvl7pPr marL="2302902" indent="0">
              <a:buNone/>
              <a:defRPr sz="1651"/>
            </a:lvl7pPr>
            <a:lvl8pPr marL="2686715" indent="0">
              <a:buNone/>
              <a:defRPr sz="1651"/>
            </a:lvl8pPr>
            <a:lvl9pPr marL="3070538" indent="0">
              <a:buNone/>
              <a:defRPr sz="1651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</p:spTree>
    <p:extLst>
      <p:ext uri="{BB962C8B-B14F-4D97-AF65-F5344CB8AC3E}">
        <p14:creationId xmlns:p14="http://schemas.microsoft.com/office/powerpoint/2010/main" val="1842681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rgbClr val="13294A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ctrTitle"/>
          </p:nvPr>
        </p:nvSpPr>
        <p:spPr>
          <a:xfrm>
            <a:off x="384936" y="1844897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3600" b="1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9266" y="6160585"/>
            <a:ext cx="4167383" cy="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/>
          <p:nvPr/>
        </p:nvSpPr>
        <p:spPr>
          <a:xfrm>
            <a:off x="-140757" y="6096001"/>
            <a:ext cx="884980" cy="869475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80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99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+Content+PhotoLeft">
  <p:cSld name="3_Title+Content+PhotoLef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/>
          <p:nvPr/>
        </p:nvSpPr>
        <p:spPr>
          <a:xfrm>
            <a:off x="-1091980" y="855528"/>
            <a:ext cx="7640331" cy="7506469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8"/>
          <p:cNvSpPr>
            <a:spLocks noGrp="1"/>
          </p:cNvSpPr>
          <p:nvPr>
            <p:ph type="pic" idx="2"/>
          </p:nvPr>
        </p:nvSpPr>
        <p:spPr>
          <a:xfrm>
            <a:off x="5532277" y="1352392"/>
            <a:ext cx="6310800" cy="26004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18"/>
          <p:cNvSpPr txBox="1">
            <a:spLocks noGrp="1"/>
          </p:cNvSpPr>
          <p:nvPr>
            <p:ph type="ctrTitle"/>
          </p:nvPr>
        </p:nvSpPr>
        <p:spPr>
          <a:xfrm>
            <a:off x="-164759" y="250879"/>
            <a:ext cx="12007800" cy="811800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cap="none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462013" y="1352391"/>
            <a:ext cx="4784700" cy="5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1pPr>
            <a:lvl2pPr marL="914377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C68AC"/>
              </a:buClr>
              <a:buSzPts val="2000"/>
              <a:buNone/>
              <a:defRPr sz="2000">
                <a:solidFill>
                  <a:srgbClr val="006C92"/>
                </a:solidFill>
              </a:defRPr>
            </a:lvl5pPr>
            <a:lvl6pPr marL="2743131" lvl="5" indent="-34289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>
            <a:spLocks noGrp="1"/>
          </p:cNvSpPr>
          <p:nvPr>
            <p:ph type="pic" idx="3"/>
          </p:nvPr>
        </p:nvSpPr>
        <p:spPr>
          <a:xfrm>
            <a:off x="5532277" y="4081113"/>
            <a:ext cx="6310800" cy="2761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1934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92D76-A5C4-4721-8C0C-844CAE5C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6163-511A-4BA3-8447-7913634634C3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54D16-329B-4BF4-B43D-34B67E7E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7B732-702D-49A3-98EB-14C30E60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3809-5E45-47BD-ACD1-AB4395731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222250" y="219654"/>
            <a:ext cx="117220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222251" y="1163782"/>
            <a:ext cx="11722100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6B8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9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252" y="219655"/>
            <a:ext cx="11722099" cy="736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251" y="1163785"/>
            <a:ext cx="117221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98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hf sldNum="0"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36B8B"/>
          </a:solidFill>
          <a:latin typeface="+mn-lt"/>
          <a:ea typeface="Helvetica Neue" panose="02000503000000020004" pitchFamily="2" charset="0"/>
          <a:cs typeface="Euphemia UCAS" panose="020B0503040102020104" pitchFamily="34" charset="-79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rgbClr val="236B8B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236B8B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236B8B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236B8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rgbClr val="236B8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37827-BB60-4319-9A40-8C906E78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D0623-2D22-4F9A-A552-3D802DAF2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61D95-A220-41B6-B180-90B03FDF6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C4C9-66CD-4BD3-8C84-4B7F61AD01F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42315-CF0F-434B-9724-197131E95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3DFE3-4687-4E52-95BD-7EDFB121C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A5981-79E6-47F3-A5CF-5612BC260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6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45CF2-872A-484B-A7BD-A7BD6474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C3255-A564-4029-A86E-E42CD3E9D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96E51-EC13-43B1-9D3C-E10C897A9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2C90-E01E-4C97-B2DF-BE4FB58B622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02B68-D069-45AC-86E7-1B06FF872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AC242-2A84-43DF-B772-2896818B4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EA51-8C50-4327-9CC2-AB1E2A67B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02277-4395-48C6-A46A-E4660A73985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BDE5F-3AA6-4FA9-8C08-6053DD35B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1CFEA-ECF7-43B6-8C5E-590A0F60EE46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51D4D-EFBA-49CE-BD40-95C06522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4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A1CBE-6166-40D5-85F7-0E7CFD202C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71A48-78D0-4002-99E6-B6B1A904D5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2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mralph@ucsd.edu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5;p1">
            <a:extLst>
              <a:ext uri="{FF2B5EF4-FFF2-40B4-BE49-F238E27FC236}">
                <a16:creationId xmlns:a16="http://schemas.microsoft.com/office/drawing/2014/main" id="{3BE5A6F3-E6F3-3162-2C82-C88230817C92}"/>
              </a:ext>
            </a:extLst>
          </p:cNvPr>
          <p:cNvPicPr preferRelativeResize="0"/>
          <p:nvPr/>
        </p:nvPicPr>
        <p:blipFill rotWithShape="1">
          <a:blip r:embed="rId3">
            <a:alphaModFix amt="83000"/>
          </a:blip>
          <a:srcRect b="13039"/>
          <a:stretch/>
        </p:blipFill>
        <p:spPr>
          <a:xfrm>
            <a:off x="0" y="-16"/>
            <a:ext cx="12192000" cy="59488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6;p1">
            <a:extLst>
              <a:ext uri="{FF2B5EF4-FFF2-40B4-BE49-F238E27FC236}">
                <a16:creationId xmlns:a16="http://schemas.microsoft.com/office/drawing/2014/main" id="{D6D642C6-6F54-9180-8364-2D35AEFF19BD}"/>
              </a:ext>
            </a:extLst>
          </p:cNvPr>
          <p:cNvSpPr txBox="1">
            <a:spLocks/>
          </p:cNvSpPr>
          <p:nvPr/>
        </p:nvSpPr>
        <p:spPr>
          <a:xfrm>
            <a:off x="384936" y="1496143"/>
            <a:ext cx="11587989" cy="82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Font typeface="Calibri"/>
              <a:buNone/>
              <a:defRPr sz="3200" b="1" i="0" u="none" strike="noStrike" cap="none">
                <a:solidFill>
                  <a:srgbClr val="236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ts val="3200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</a:t>
            </a:r>
          </a:p>
        </p:txBody>
      </p:sp>
      <p:sp>
        <p:nvSpPr>
          <p:cNvPr id="6" name="Google Shape;37;p1">
            <a:extLst>
              <a:ext uri="{FF2B5EF4-FFF2-40B4-BE49-F238E27FC236}">
                <a16:creationId xmlns:a16="http://schemas.microsoft.com/office/drawing/2014/main" id="{F6840697-D2DD-D36F-B05A-17F130914A2B}"/>
              </a:ext>
            </a:extLst>
          </p:cNvPr>
          <p:cNvSpPr txBox="1">
            <a:spLocks/>
          </p:cNvSpPr>
          <p:nvPr/>
        </p:nvSpPr>
        <p:spPr>
          <a:xfrm>
            <a:off x="384936" y="2643794"/>
            <a:ext cx="11397616" cy="228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4388"/>
              </a:lnSpc>
              <a:buSzPts val="2133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Martin (Marty) Ralph, Ph.D.</a:t>
            </a:r>
          </a:p>
          <a:p>
            <a:pPr>
              <a:lnSpc>
                <a:spcPct val="84388"/>
              </a:lnSpc>
              <a:spcBef>
                <a:spcPts val="1000"/>
              </a:spcBef>
              <a:buSzPts val="2133"/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Center for Western Weather &amp; Water Extremes (CW3E) at UCSD</a:t>
            </a:r>
          </a:p>
        </p:txBody>
      </p:sp>
      <p:pic>
        <p:nvPicPr>
          <p:cNvPr id="7" name="Google Shape;40;p1">
            <a:extLst>
              <a:ext uri="{FF2B5EF4-FFF2-40B4-BE49-F238E27FC236}">
                <a16:creationId xmlns:a16="http://schemas.microsoft.com/office/drawing/2014/main" id="{C52C1A91-9C93-18C4-4B51-8E9031C910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937" y="598285"/>
            <a:ext cx="3064116" cy="897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FACF48-E3C1-FCBA-FD45-9D4307629C8E}"/>
              </a:ext>
            </a:extLst>
          </p:cNvPr>
          <p:cNvSpPr txBox="1"/>
          <p:nvPr/>
        </p:nvSpPr>
        <p:spPr>
          <a:xfrm>
            <a:off x="6665366" y="5024095"/>
            <a:ext cx="552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NYC Water/USACE  FIRO Discussion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21 March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4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AREA: </a:t>
            </a: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 Research and Applications</a:t>
            </a:r>
            <a:endParaRPr sz="300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92;p21">
            <a:extLst>
              <a:ext uri="{FF2B5EF4-FFF2-40B4-BE49-F238E27FC236}">
                <a16:creationId xmlns:a16="http://schemas.microsoft.com/office/drawing/2014/main" id="{59C36F42-6C00-64DA-856F-624F60696107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far in advance can we predict landfalling ARs?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24327-D47A-3A62-3FB6-BFA88EF41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75" y="828468"/>
            <a:ext cx="7046180" cy="5099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79804-D40B-03AC-0FE8-617F1F06B64B}"/>
              </a:ext>
            </a:extLst>
          </p:cNvPr>
          <p:cNvSpPr txBox="1"/>
          <p:nvPr/>
        </p:nvSpPr>
        <p:spPr>
          <a:xfrm>
            <a:off x="7229231" y="3327345"/>
            <a:ext cx="4717193" cy="738664"/>
          </a:xfrm>
          <a:prstGeom prst="rect">
            <a:avLst/>
          </a:prstGeom>
          <a:solidFill>
            <a:srgbClr val="FFF2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During the impactful AR Family Dec 2022– Jan 2023 showed as much as a 9-day lead time with most ARs near 6 days lead time.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1B0154-12E6-F6BB-8F7F-20CA2CD6BB54}"/>
              </a:ext>
            </a:extLst>
          </p:cNvPr>
          <p:cNvCxnSpPr/>
          <p:nvPr/>
        </p:nvCxnSpPr>
        <p:spPr>
          <a:xfrm>
            <a:off x="844062" y="3696677"/>
            <a:ext cx="63851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B43A650-0A29-E69B-F858-01D4BE21D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624" y="1434655"/>
            <a:ext cx="1697736" cy="4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1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D6AA26-6FC9-6619-78FD-74154396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66" y="141342"/>
            <a:ext cx="10178672" cy="5728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BC1F3-0D0A-CA5B-5964-2E2F57C31D2F}"/>
              </a:ext>
            </a:extLst>
          </p:cNvPr>
          <p:cNvSpPr txBox="1"/>
          <p:nvPr/>
        </p:nvSpPr>
        <p:spPr>
          <a:xfrm>
            <a:off x="7723909" y="104271"/>
            <a:ext cx="4260274" cy="341632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ysClr val="windowText" lastClr="000000"/>
                </a:solidFill>
                <a:ea typeface="+mn-ea"/>
              </a:rPr>
              <a:t>Very slow improvement in QPF using traditional methods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ysClr val="windowText" lastClr="000000"/>
                </a:solidFill>
                <a:ea typeface="+mn-ea"/>
              </a:rPr>
              <a:t>CW3E (via FIRO and ARP) is overcoming this by using new approaches focused on predicting the entire storm lifecycle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1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4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AREA: </a:t>
            </a: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 Research and Applications</a:t>
            </a:r>
            <a:endParaRPr sz="300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92;p21">
            <a:extLst>
              <a:ext uri="{FF2B5EF4-FFF2-40B4-BE49-F238E27FC236}">
                <a16:creationId xmlns:a16="http://schemas.microsoft.com/office/drawing/2014/main" id="{59C36F42-6C00-64DA-856F-624F60696107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can we improve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far in advance we can predict ARs? – AR Recon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0E75-37C4-0BB9-C526-40D198F4C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9" t="17196" r="26823" b="16760"/>
          <a:stretch/>
        </p:blipFill>
        <p:spPr>
          <a:xfrm>
            <a:off x="245575" y="935547"/>
            <a:ext cx="8671778" cy="4915554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1E2A5A77-CFE6-D1D8-3C11-1448FC7EF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039" y="2522528"/>
            <a:ext cx="5115385" cy="3328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559C9D-3A61-D213-6674-032984AC5454}"/>
              </a:ext>
            </a:extLst>
          </p:cNvPr>
          <p:cNvSpPr txBox="1"/>
          <p:nvPr/>
        </p:nvSpPr>
        <p:spPr>
          <a:xfrm>
            <a:off x="7444459" y="2511189"/>
            <a:ext cx="352842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1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Atmospheric River Reconnaissance: </a:t>
            </a:r>
          </a:p>
          <a:p>
            <a:pPr algn="ctr" defTabSz="914377">
              <a:defRPr/>
            </a:pPr>
            <a:r>
              <a:rPr lang="en-US" sz="11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 from Demonstration to Operations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53CAA9-9CE2-BBAC-31EE-60AE51E54273}"/>
              </a:ext>
            </a:extLst>
          </p:cNvPr>
          <p:cNvGrpSpPr/>
          <p:nvPr/>
        </p:nvGrpSpPr>
        <p:grpSpPr>
          <a:xfrm>
            <a:off x="7444459" y="3823409"/>
            <a:ext cx="1564399" cy="672783"/>
            <a:chOff x="4657835" y="3087957"/>
            <a:chExt cx="1911155" cy="7094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2D05F4-A3B6-06F4-8AC5-FBE0EAFD8073}"/>
                </a:ext>
              </a:extLst>
            </p:cNvPr>
            <p:cNvSpPr txBox="1"/>
            <p:nvPr/>
          </p:nvSpPr>
          <p:spPr>
            <a:xfrm>
              <a:off x="4657835" y="3087957"/>
              <a:ext cx="1911155" cy="486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b="1" dirty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Demonstration of AR Recon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04EFE958-1340-2F05-57D3-6B0EFF872F18}"/>
                </a:ext>
              </a:extLst>
            </p:cNvPr>
            <p:cNvSpPr/>
            <p:nvPr/>
          </p:nvSpPr>
          <p:spPr>
            <a:xfrm rot="16200000">
              <a:off x="5449903" y="2713299"/>
              <a:ext cx="326223" cy="1841932"/>
            </a:xfrm>
            <a:prstGeom prst="rightBrace">
              <a:avLst>
                <a:gd name="adj1" fmla="val 11837"/>
                <a:gd name="adj2" fmla="val 4969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F5D27A8-83C9-5045-2D85-8D2679E40EFE}"/>
              </a:ext>
            </a:extLst>
          </p:cNvPr>
          <p:cNvSpPr/>
          <p:nvPr/>
        </p:nvSpPr>
        <p:spPr>
          <a:xfrm>
            <a:off x="9090112" y="2916568"/>
            <a:ext cx="1647638" cy="2893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3CB61D-DD6D-9433-2BB9-489200660B98}"/>
              </a:ext>
            </a:extLst>
          </p:cNvPr>
          <p:cNvGrpSpPr/>
          <p:nvPr/>
        </p:nvGrpSpPr>
        <p:grpSpPr>
          <a:xfrm>
            <a:off x="7363602" y="2916682"/>
            <a:ext cx="2333534" cy="2610205"/>
            <a:chOff x="7363602" y="2916682"/>
            <a:chExt cx="2333534" cy="26102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D59B7D-3126-6448-49DC-15E69F505802}"/>
                </a:ext>
              </a:extLst>
            </p:cNvPr>
            <p:cNvSpPr txBox="1"/>
            <p:nvPr/>
          </p:nvSpPr>
          <p:spPr>
            <a:xfrm>
              <a:off x="7363602" y="3030329"/>
              <a:ext cx="178378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NWSOP Identifies AR Recon as a Long-Term Operational Requirement starting in 2020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39EB53-921C-7C35-6CF6-1186C8A094B4}"/>
                </a:ext>
              </a:extLst>
            </p:cNvPr>
            <p:cNvCxnSpPr>
              <a:cxnSpLocks/>
            </p:cNvCxnSpPr>
            <p:nvPr/>
          </p:nvCxnSpPr>
          <p:spPr>
            <a:xfrm>
              <a:off x="9090112" y="3303759"/>
              <a:ext cx="60702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5B14A7-A1DE-49DC-DD4B-AE727647417E}"/>
                </a:ext>
              </a:extLst>
            </p:cNvPr>
            <p:cNvCxnSpPr>
              <a:cxnSpLocks/>
            </p:cNvCxnSpPr>
            <p:nvPr/>
          </p:nvCxnSpPr>
          <p:spPr>
            <a:xfrm>
              <a:off x="9090112" y="2916682"/>
              <a:ext cx="0" cy="261020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CF92522-736F-99A5-ECBA-AFABFE69D465}"/>
              </a:ext>
            </a:extLst>
          </p:cNvPr>
          <p:cNvSpPr txBox="1"/>
          <p:nvPr/>
        </p:nvSpPr>
        <p:spPr>
          <a:xfrm>
            <a:off x="245575" y="3675788"/>
            <a:ext cx="383543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Lavers et al. 2018 GRL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Ralph et al. 2019 BAMS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Reynolds et al. 2019 MWR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Lavers et al. 2020 Wea Fore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Lavers et al. 2020 Nature Comms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 et al. 2020 MWR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Cobb et al. 2021 MWR</a:t>
            </a:r>
          </a:p>
          <a:p>
            <a:pPr defTabSz="914354">
              <a:buClrTx/>
              <a:defRPr/>
            </a:pPr>
            <a:r>
              <a:rPr lang="en-US" sz="1050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Haase</a:t>
            </a: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 JGR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Prince et al. 2021 GRL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Zheng et al. 2021 BAMS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 and Ralph 2021 MWR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Cobb et al. 2022 WAF</a:t>
            </a:r>
          </a:p>
          <a:p>
            <a:pPr defTabSz="914354">
              <a:buClrTx/>
              <a:defRPr/>
            </a:pPr>
            <a:r>
              <a:rPr lang="en-US" sz="105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Wilson et al. 2022 BAMS</a:t>
            </a:r>
          </a:p>
        </p:txBody>
      </p:sp>
      <p:pic>
        <p:nvPicPr>
          <p:cNvPr id="17" name="Picture 16" descr="CW3E-Logo-Horizontal-FullColor.png">
            <a:extLst>
              <a:ext uri="{FF2B5EF4-FFF2-40B4-BE49-F238E27FC236}">
                <a16:creationId xmlns:a16="http://schemas.microsoft.com/office/drawing/2014/main" id="{F8330284-41C3-5E02-63E2-EEF2746D8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0"/>
          <a:stretch/>
        </p:blipFill>
        <p:spPr>
          <a:xfrm>
            <a:off x="8152319" y="1170709"/>
            <a:ext cx="491995" cy="4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FEFF33-853E-344A-CCDF-86DDB45F1A73}"/>
              </a:ext>
            </a:extLst>
          </p:cNvPr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7" name="Google Shape;88;p1">
              <a:extLst>
                <a:ext uri="{FF2B5EF4-FFF2-40B4-BE49-F238E27FC236}">
                  <a16:creationId xmlns:a16="http://schemas.microsoft.com/office/drawing/2014/main" id="{2BF8019A-A1C4-AD5E-0454-75EB0F2980F8}"/>
                </a:ext>
              </a:extLst>
            </p:cNvPr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solidFill>
              <a:srgbClr val="2478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SzPts val="1800"/>
                <a:defRPr/>
              </a:pPr>
              <a:endParaRPr sz="1800" kern="12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89;p1">
              <a:extLst>
                <a:ext uri="{FF2B5EF4-FFF2-40B4-BE49-F238E27FC236}">
                  <a16:creationId xmlns:a16="http://schemas.microsoft.com/office/drawing/2014/main" id="{1C7B06A2-CAF0-D61E-37B7-A6D311E5CDC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1438" y="6355080"/>
              <a:ext cx="1560287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D122FB3-D0FF-2C2A-278E-611F8E050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78" y="6355080"/>
              <a:ext cx="36576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4">
            <a:extLst>
              <a:ext uri="{FF2B5EF4-FFF2-40B4-BE49-F238E27FC236}">
                <a16:creationId xmlns:a16="http://schemas.microsoft.com/office/drawing/2014/main" id="{A6911FEB-70B0-6DAD-9B75-CEF6930FFA6A}"/>
              </a:ext>
            </a:extLst>
          </p:cNvPr>
          <p:cNvSpPr txBox="1">
            <a:spLocks/>
          </p:cNvSpPr>
          <p:nvPr/>
        </p:nvSpPr>
        <p:spPr>
          <a:xfrm>
            <a:off x="1" y="45720"/>
            <a:ext cx="12192000" cy="1149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buClrTx/>
              <a:defRPr/>
            </a:pPr>
            <a:r>
              <a:rPr lang="en-US" sz="7600" dirty="0">
                <a:solidFill>
                  <a:prstClr val="black"/>
                </a:solidFill>
                <a:latin typeface="Calibri" panose="020F0502020204030204"/>
              </a:rPr>
              <a:t>AR RECON 2023</a:t>
            </a:r>
          </a:p>
          <a:p>
            <a:pPr defTabSz="914377">
              <a:buClrTx/>
              <a:defRPr/>
            </a:pPr>
            <a:r>
              <a:rPr lang="en-US" sz="5100" i="1" dirty="0">
                <a:solidFill>
                  <a:prstClr val="black"/>
                </a:solidFill>
                <a:latin typeface="Calibri" panose="020F0502020204030204"/>
              </a:rPr>
              <a:t>Status 25 January 2023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AFA73-2927-3D68-0A11-1C23A0C5D93B}"/>
              </a:ext>
            </a:extLst>
          </p:cNvPr>
          <p:cNvSpPr txBox="1"/>
          <p:nvPr/>
        </p:nvSpPr>
        <p:spPr>
          <a:xfrm>
            <a:off x="22170" y="1244377"/>
            <a:ext cx="880040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4 USAF C-130 aircraft based at Mather Field in Sacramento, California</a:t>
            </a:r>
          </a:p>
          <a:p>
            <a:pPr algn="ctr" defTabSz="914377">
              <a:buClrTx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 NOAA G-IV Jet based in Honolulu, Hawaii (through January 2023)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0F0B8-9169-707C-B91C-596AD4940F38}"/>
              </a:ext>
            </a:extLst>
          </p:cNvPr>
          <p:cNvSpPr txBox="1"/>
          <p:nvPr/>
        </p:nvSpPr>
        <p:spPr>
          <a:xfrm>
            <a:off x="22169" y="2045719"/>
            <a:ext cx="8800404" cy="830997"/>
          </a:xfrm>
          <a:prstGeom prst="rect">
            <a:avLst/>
          </a:prstGeom>
          <a:solidFill>
            <a:srgbClr val="FFF2CC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Jan 2023 Longest Flight Sequence on Record </a:t>
            </a:r>
          </a:p>
          <a:p>
            <a:pPr algn="ctr" defTabSz="914377">
              <a:buClrTx/>
              <a:defRPr/>
            </a:pPr>
            <a:r>
              <a:rPr lang="en-US" sz="2400" b="1" i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included IOPs* for 13 consecutive 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57155-4EF3-1A1B-B008-7B74F67D7042}"/>
              </a:ext>
            </a:extLst>
          </p:cNvPr>
          <p:cNvSpPr txBox="1"/>
          <p:nvPr/>
        </p:nvSpPr>
        <p:spPr>
          <a:xfrm>
            <a:off x="9019247" y="5416311"/>
            <a:ext cx="304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1200" i="1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*IOP = Intensive Observing Period, indicate days when AR Recon flights are flown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A8BBC-CC57-65DA-A619-77BFA46C6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1"/>
          <a:stretch/>
        </p:blipFill>
        <p:spPr>
          <a:xfrm>
            <a:off x="9093451" y="1417547"/>
            <a:ext cx="3047788" cy="189595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25248C-EA4A-6276-99FF-46B19F15C2C8}"/>
              </a:ext>
            </a:extLst>
          </p:cNvPr>
          <p:cNvGrpSpPr/>
          <p:nvPr/>
        </p:nvGrpSpPr>
        <p:grpSpPr>
          <a:xfrm>
            <a:off x="9093451" y="3388567"/>
            <a:ext cx="3047788" cy="2028008"/>
            <a:chOff x="6094495" y="2595074"/>
            <a:chExt cx="2188523" cy="953281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C4F576EA-45FA-9213-B139-BCF6C201D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20" t="26585" r="12652" b="25052"/>
            <a:stretch/>
          </p:blipFill>
          <p:spPr bwMode="auto">
            <a:xfrm>
              <a:off x="6094495" y="2595074"/>
              <a:ext cx="2188523" cy="9532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FFE799-181B-D85F-E74B-84643B542B3B}"/>
                </a:ext>
              </a:extLst>
            </p:cNvPr>
            <p:cNvSpPr txBox="1"/>
            <p:nvPr/>
          </p:nvSpPr>
          <p:spPr>
            <a:xfrm>
              <a:off x="6102941" y="3350752"/>
              <a:ext cx="887749" cy="1736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354">
                <a:buClrTx/>
                <a:defRPr/>
              </a:pPr>
              <a:r>
                <a:rPr lang="en-US" sz="1800" b="1" kern="1200" dirty="0">
                  <a:solidFill>
                    <a:prstClr val="white"/>
                  </a:solidFill>
                  <a:latin typeface="Calibri"/>
                  <a:ea typeface="+mn-ea"/>
                </a:rPr>
                <a:t>NOAA G-IV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89C5EF-1530-1ED0-5CAC-BE8690ABBF5C}"/>
              </a:ext>
            </a:extLst>
          </p:cNvPr>
          <p:cNvSpPr txBox="1"/>
          <p:nvPr/>
        </p:nvSpPr>
        <p:spPr>
          <a:xfrm>
            <a:off x="9400308" y="2852153"/>
            <a:ext cx="266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buClrTx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Calibri"/>
                <a:ea typeface="+mn-ea"/>
              </a:rPr>
              <a:t>Air Force C-130</a:t>
            </a:r>
          </a:p>
        </p:txBody>
      </p:sp>
      <p:pic>
        <p:nvPicPr>
          <p:cNvPr id="19" name="Picture 4" descr="53rd Weather Reconnaissance Squadron &quot;Hurricane Hunters&quot; &gt; 403rd Wing &gt;  Display">
            <a:extLst>
              <a:ext uri="{FF2B5EF4-FFF2-40B4-BE49-F238E27FC236}">
                <a16:creationId xmlns:a16="http://schemas.microsoft.com/office/drawing/2014/main" id="{29DCC370-2451-1ED5-0F9E-7C768D7D9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094" y="1417234"/>
            <a:ext cx="718145" cy="71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What is the significance of the NOAA logo?">
            <a:extLst>
              <a:ext uri="{FF2B5EF4-FFF2-40B4-BE49-F238E27FC236}">
                <a16:creationId xmlns:a16="http://schemas.microsoft.com/office/drawing/2014/main" id="{3289B1B6-D75A-9CB8-1A3A-93B096237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2" t="3497" r="31504" b="3413"/>
          <a:stretch/>
        </p:blipFill>
        <p:spPr bwMode="auto">
          <a:xfrm>
            <a:off x="11314761" y="3466176"/>
            <a:ext cx="755319" cy="7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7837D0D0-ED5C-D981-1F0E-855D4B6C98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" y="52648"/>
            <a:ext cx="1347087" cy="1122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D931C-1F92-280E-E4F1-A08AE96168C5}"/>
              </a:ext>
            </a:extLst>
          </p:cNvPr>
          <p:cNvSpPr/>
          <p:nvPr/>
        </p:nvSpPr>
        <p:spPr>
          <a:xfrm>
            <a:off x="3154326" y="6312825"/>
            <a:ext cx="4325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  <a:defRPr/>
            </a:pPr>
            <a:r>
              <a:rPr lang="en-US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F. Martin Ralph, PI  (UC San Diego/SIO/CW3E)</a:t>
            </a:r>
          </a:p>
          <a:p>
            <a:pPr algn="ctr" defTabSz="914377">
              <a:buClrTx/>
              <a:defRPr/>
            </a:pPr>
            <a:r>
              <a:rPr lang="en-US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Vijay </a:t>
            </a:r>
            <a:r>
              <a:rPr lang="en-US" i="1" kern="1200" dirty="0" err="1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Tallapragada</a:t>
            </a:r>
            <a:r>
              <a:rPr lang="en-US" i="1" kern="1200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Co-PI (NOAA/NWS/NCEP)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FCBA6-4F3C-E28D-FC2C-34D5783CFC29}"/>
              </a:ext>
            </a:extLst>
          </p:cNvPr>
          <p:cNvSpPr txBox="1"/>
          <p:nvPr/>
        </p:nvSpPr>
        <p:spPr>
          <a:xfrm>
            <a:off x="91439" y="6016525"/>
            <a:ext cx="1072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  <a:defRPr/>
            </a:pPr>
            <a:r>
              <a:rPr lang="en-US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Key support from California Department of Water Resources/AR Program and US Army Corps of Engineers/FIRO Program </a:t>
            </a:r>
          </a:p>
        </p:txBody>
      </p:sp>
      <p:pic>
        <p:nvPicPr>
          <p:cNvPr id="13" name="Google Shape;294;g1d29e393d32_0_2">
            <a:extLst>
              <a:ext uri="{FF2B5EF4-FFF2-40B4-BE49-F238E27FC236}">
                <a16:creationId xmlns:a16="http://schemas.microsoft.com/office/drawing/2014/main" id="{FB8E5162-2A70-E6D8-10A0-1B13D979FE0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9" b="29"/>
          <a:stretch/>
        </p:blipFill>
        <p:spPr>
          <a:xfrm>
            <a:off x="290022" y="2923465"/>
            <a:ext cx="4132348" cy="312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349ECC8-7996-F6A8-A85C-B2EA00473E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808" y="2946626"/>
            <a:ext cx="4504864" cy="30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4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AREA: </a:t>
            </a: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 Research and Applications</a:t>
            </a:r>
            <a:endParaRPr sz="300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92;p21">
            <a:extLst>
              <a:ext uri="{FF2B5EF4-FFF2-40B4-BE49-F238E27FC236}">
                <a16:creationId xmlns:a16="http://schemas.microsoft.com/office/drawing/2014/main" id="{59C36F42-6C00-64DA-856F-624F60696107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can we improve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far in advance we can predict ARs? – AR Recon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C8D10A17-13D7-4DA2-3471-3624CD951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74" y="874834"/>
            <a:ext cx="7374425" cy="4950560"/>
          </a:xfrm>
          <a:prstGeom prst="rect">
            <a:avLst/>
          </a:prstGeom>
        </p:spPr>
      </p:pic>
      <p:pic>
        <p:nvPicPr>
          <p:cNvPr id="21" name="Google Shape;871;p62">
            <a:extLst>
              <a:ext uri="{FF2B5EF4-FFF2-40B4-BE49-F238E27FC236}">
                <a16:creationId xmlns:a16="http://schemas.microsoft.com/office/drawing/2014/main" id="{45080C95-1801-B365-C79C-A57361B36F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2356" y="1280160"/>
            <a:ext cx="4601043" cy="4297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55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4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AREA: </a:t>
            </a: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 Research and Applications</a:t>
            </a:r>
            <a:endParaRPr sz="300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92;p21">
            <a:extLst>
              <a:ext uri="{FF2B5EF4-FFF2-40B4-BE49-F238E27FC236}">
                <a16:creationId xmlns:a16="http://schemas.microsoft.com/office/drawing/2014/main" id="{59C36F42-6C00-64DA-856F-624F60696107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can we improve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far in advance we can predict ARs? – AR Recon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72;p33">
            <a:extLst>
              <a:ext uri="{FF2B5EF4-FFF2-40B4-BE49-F238E27FC236}">
                <a16:creationId xmlns:a16="http://schemas.microsoft.com/office/drawing/2014/main" id="{861B1453-D049-B3A9-D20E-5F8AFB46E256}"/>
              </a:ext>
            </a:extLst>
          </p:cNvPr>
          <p:cNvSpPr txBox="1"/>
          <p:nvPr/>
        </p:nvSpPr>
        <p:spPr>
          <a:xfrm>
            <a:off x="2582295" y="6140511"/>
            <a:ext cx="4409929" cy="54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 Recon Data Denial Experiments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V. </a:t>
            </a:r>
            <a:r>
              <a:rPr kumimoji="0" lang="en" sz="12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Tallapragada</a:t>
            </a:r>
            <a:r>
              <a:rPr kumimoji="0" lang="en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F.M. Ralph, X. Wu, M. Zheng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173;p33">
            <a:extLst>
              <a:ext uri="{FF2B5EF4-FFF2-40B4-BE49-F238E27FC236}">
                <a16:creationId xmlns:a16="http://schemas.microsoft.com/office/drawing/2014/main" id="{2308CD07-8F6D-48D5-87CF-6013C2CD080A}"/>
              </a:ext>
            </a:extLst>
          </p:cNvPr>
          <p:cNvSpPr txBox="1"/>
          <p:nvPr/>
        </p:nvSpPr>
        <p:spPr>
          <a:xfrm>
            <a:off x="1056714" y="5129923"/>
            <a:ext cx="399257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GFS precipitation forecast error at 120h (5-day) lead time </a:t>
            </a:r>
            <a:r>
              <a:rPr kumimoji="0" lang="en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with drops</a:t>
            </a: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is equivalent to the 48h (2-day) error without drops.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Google Shape;174;p33">
            <a:extLst>
              <a:ext uri="{FF2B5EF4-FFF2-40B4-BE49-F238E27FC236}">
                <a16:creationId xmlns:a16="http://schemas.microsoft.com/office/drawing/2014/main" id="{E8FFB64B-F8E7-9B1C-DEC1-6E11501222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579" r="63332" b="25824"/>
          <a:stretch/>
        </p:blipFill>
        <p:spPr>
          <a:xfrm>
            <a:off x="794657" y="1112299"/>
            <a:ext cx="3992603" cy="401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75;p33">
            <a:extLst>
              <a:ext uri="{FF2B5EF4-FFF2-40B4-BE49-F238E27FC236}">
                <a16:creationId xmlns:a16="http://schemas.microsoft.com/office/drawing/2014/main" id="{1950202F-24FF-35C0-F4E2-CADB878C947C}"/>
              </a:ext>
            </a:extLst>
          </p:cNvPr>
          <p:cNvSpPr/>
          <p:nvPr/>
        </p:nvSpPr>
        <p:spPr>
          <a:xfrm>
            <a:off x="1888335" y="2950951"/>
            <a:ext cx="1843728" cy="165639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Google Shape;176;p33" descr="Chart, bar chart&#10;&#10;Description automatically generated">
            <a:extLst>
              <a:ext uri="{FF2B5EF4-FFF2-40B4-BE49-F238E27FC236}">
                <a16:creationId xmlns:a16="http://schemas.microsoft.com/office/drawing/2014/main" id="{0994E7AE-3E9C-F185-C9B9-BAB8CA990E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4793" y="1230570"/>
            <a:ext cx="6173821" cy="4534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77;p33">
            <a:extLst>
              <a:ext uri="{FF2B5EF4-FFF2-40B4-BE49-F238E27FC236}">
                <a16:creationId xmlns:a16="http://schemas.microsoft.com/office/drawing/2014/main" id="{31F7927A-EC82-783A-9387-EB184A7B4A1D}"/>
              </a:ext>
            </a:extLst>
          </p:cNvPr>
          <p:cNvGrpSpPr/>
          <p:nvPr/>
        </p:nvGrpSpPr>
        <p:grpSpPr>
          <a:xfrm>
            <a:off x="5880938" y="2213981"/>
            <a:ext cx="4515054" cy="2492428"/>
            <a:chOff x="4681024" y="2404665"/>
            <a:chExt cx="3427197" cy="1891907"/>
          </a:xfrm>
        </p:grpSpPr>
        <p:grpSp>
          <p:nvGrpSpPr>
            <p:cNvPr id="21" name="Google Shape;178;p33">
              <a:extLst>
                <a:ext uri="{FF2B5EF4-FFF2-40B4-BE49-F238E27FC236}">
                  <a16:creationId xmlns:a16="http://schemas.microsoft.com/office/drawing/2014/main" id="{C1C19665-E0B3-DD7B-D184-848521CF69AC}"/>
                </a:ext>
              </a:extLst>
            </p:cNvPr>
            <p:cNvGrpSpPr/>
            <p:nvPr/>
          </p:nvGrpSpPr>
          <p:grpSpPr>
            <a:xfrm>
              <a:off x="4933425" y="2404665"/>
              <a:ext cx="2660400" cy="1197760"/>
              <a:chOff x="4933425" y="2404665"/>
              <a:chExt cx="2660400" cy="1197760"/>
            </a:xfrm>
          </p:grpSpPr>
          <p:cxnSp>
            <p:nvCxnSpPr>
              <p:cNvPr id="23" name="Google Shape;179;p33">
                <a:extLst>
                  <a:ext uri="{FF2B5EF4-FFF2-40B4-BE49-F238E27FC236}">
                    <a16:creationId xmlns:a16="http://schemas.microsoft.com/office/drawing/2014/main" id="{8CFBB43A-03C6-AF89-E13A-FCF8FB48D47A}"/>
                  </a:ext>
                </a:extLst>
              </p:cNvPr>
              <p:cNvCxnSpPr/>
              <p:nvPr/>
            </p:nvCxnSpPr>
            <p:spPr>
              <a:xfrm rot="10800000">
                <a:off x="5120640" y="2766625"/>
                <a:ext cx="0" cy="83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4" name="Google Shape;180;p33">
                <a:extLst>
                  <a:ext uri="{FF2B5EF4-FFF2-40B4-BE49-F238E27FC236}">
                    <a16:creationId xmlns:a16="http://schemas.microsoft.com/office/drawing/2014/main" id="{298CE6C8-5DCE-9D80-1F8E-2ABA1632122D}"/>
                  </a:ext>
                </a:extLst>
              </p:cNvPr>
              <p:cNvCxnSpPr/>
              <p:nvPr/>
            </p:nvCxnSpPr>
            <p:spPr>
              <a:xfrm rot="10800000" flipH="1">
                <a:off x="5942450" y="2619475"/>
                <a:ext cx="1200" cy="219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181;p33">
                <a:extLst>
                  <a:ext uri="{FF2B5EF4-FFF2-40B4-BE49-F238E27FC236}">
                    <a16:creationId xmlns:a16="http://schemas.microsoft.com/office/drawing/2014/main" id="{B069D05C-0B63-1547-5020-4CEBF99BB999}"/>
                  </a:ext>
                </a:extLst>
              </p:cNvPr>
              <p:cNvCxnSpPr/>
              <p:nvPr/>
            </p:nvCxnSpPr>
            <p:spPr>
              <a:xfrm rot="10685451" flipH="1">
                <a:off x="6760158" y="2404678"/>
                <a:ext cx="9005" cy="49737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6" name="Google Shape;182;p33">
                <a:extLst>
                  <a:ext uri="{FF2B5EF4-FFF2-40B4-BE49-F238E27FC236}">
                    <a16:creationId xmlns:a16="http://schemas.microsoft.com/office/drawing/2014/main" id="{FC9F1383-4E0B-67F8-B8E5-2003E2CD3363}"/>
                  </a:ext>
                </a:extLst>
              </p:cNvPr>
              <p:cNvCxnSpPr/>
              <p:nvPr/>
            </p:nvCxnSpPr>
            <p:spPr>
              <a:xfrm rot="10800000">
                <a:off x="7580376" y="2445096"/>
                <a:ext cx="3900" cy="301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7" name="Google Shape;183;p33">
                <a:extLst>
                  <a:ext uri="{FF2B5EF4-FFF2-40B4-BE49-F238E27FC236}">
                    <a16:creationId xmlns:a16="http://schemas.microsoft.com/office/drawing/2014/main" id="{185BA096-BBC4-5AF9-2876-AB46601A5B1A}"/>
                  </a:ext>
                </a:extLst>
              </p:cNvPr>
              <p:cNvCxnSpPr/>
              <p:nvPr/>
            </p:nvCxnSpPr>
            <p:spPr>
              <a:xfrm>
                <a:off x="4933425" y="2752344"/>
                <a:ext cx="2660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2" name="Google Shape;184;p33">
              <a:extLst>
                <a:ext uri="{FF2B5EF4-FFF2-40B4-BE49-F238E27FC236}">
                  <a16:creationId xmlns:a16="http://schemas.microsoft.com/office/drawing/2014/main" id="{120AE34E-DE82-A898-917A-5B0483F66E10}"/>
                </a:ext>
              </a:extLst>
            </p:cNvPr>
            <p:cNvSpPr txBox="1"/>
            <p:nvPr/>
          </p:nvSpPr>
          <p:spPr>
            <a:xfrm>
              <a:off x="4681024" y="3525645"/>
              <a:ext cx="3427197" cy="770927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GFS Shows Continuous and Significant Precipitation Improvement by assimilating data from IOPs 4 through 7.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2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2DCF801A-C593-9648-94C3-6787D93C0D51}"/>
              </a:ext>
            </a:extLst>
          </p:cNvPr>
          <p:cNvSpPr/>
          <p:nvPr/>
        </p:nvSpPr>
        <p:spPr>
          <a:xfrm>
            <a:off x="0" y="5844746"/>
            <a:ext cx="12192000" cy="1013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5">
              <a:buClrTx/>
              <a:defRPr/>
            </a:pPr>
            <a:endParaRPr lang="en-US" sz="18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9" name="Google Shape;151;g11167851d0e_0_4">
            <a:extLst>
              <a:ext uri="{FF2B5EF4-FFF2-40B4-BE49-F238E27FC236}">
                <a16:creationId xmlns:a16="http://schemas.microsoft.com/office/drawing/2014/main" id="{6A1F0ACE-CBCB-4EF7-8592-51AE79FE7320}"/>
              </a:ext>
            </a:extLst>
          </p:cNvPr>
          <p:cNvSpPr txBox="1"/>
          <p:nvPr/>
        </p:nvSpPr>
        <p:spPr>
          <a:xfrm>
            <a:off x="3794761" y="53858"/>
            <a:ext cx="8298180" cy="954067"/>
          </a:xfrm>
          <a:prstGeom prst="rect">
            <a:avLst/>
          </a:prstGeom>
          <a:solidFill>
            <a:srgbClr val="FFF3CC"/>
          </a:solidFill>
          <a:ln w="15875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609495">
              <a:buSzPts val="1500"/>
              <a:defRPr/>
            </a:pPr>
            <a:r>
              <a:rPr lang="en-US" sz="2000" b="1" kern="1200" dirty="0"/>
              <a:t>Atmospheric River Reconnaissance 2022 </a:t>
            </a:r>
          </a:p>
          <a:p>
            <a:pPr algn="ctr" defTabSz="609495">
              <a:buSzPts val="1500"/>
              <a:defRPr/>
            </a:pPr>
            <a:r>
              <a:rPr lang="en-US" sz="1800" kern="1200" dirty="0"/>
              <a:t>Preliminary Assessment of Impact on Heavy Precipitation Forecast in GFS During the Sequence of 3 days of AR Recon flights from 11-13 Jan 2022</a:t>
            </a:r>
            <a:endParaRPr sz="1800" kern="12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AF8E31-39D3-44D9-A797-A4C36DEBB3C1}"/>
              </a:ext>
            </a:extLst>
          </p:cNvPr>
          <p:cNvGrpSpPr/>
          <p:nvPr/>
        </p:nvGrpSpPr>
        <p:grpSpPr>
          <a:xfrm>
            <a:off x="9479463" y="1108828"/>
            <a:ext cx="2560320" cy="1582238"/>
            <a:chOff x="9878315" y="1095386"/>
            <a:chExt cx="2560320" cy="1583075"/>
          </a:xfrm>
        </p:grpSpPr>
        <p:pic>
          <p:nvPicPr>
            <p:cNvPr id="35" name="Google Shape;154;g11167851d0e_0_4">
              <a:extLst>
                <a:ext uri="{FF2B5EF4-FFF2-40B4-BE49-F238E27FC236}">
                  <a16:creationId xmlns:a16="http://schemas.microsoft.com/office/drawing/2014/main" id="{2DB3444B-28F3-49D9-9D34-85E69413B0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015475" y="109538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157;g11167851d0e_0_4">
              <a:extLst>
                <a:ext uri="{FF2B5EF4-FFF2-40B4-BE49-F238E27FC236}">
                  <a16:creationId xmlns:a16="http://schemas.microsoft.com/office/drawing/2014/main" id="{2E35E0FC-CD1B-423D-B2E8-CB769797E1FB}"/>
                </a:ext>
              </a:extLst>
            </p:cNvPr>
            <p:cNvSpPr txBox="1"/>
            <p:nvPr/>
          </p:nvSpPr>
          <p:spPr>
            <a:xfrm>
              <a:off x="9878315" y="2062612"/>
              <a:ext cx="2560320" cy="615849"/>
            </a:xfrm>
            <a:prstGeom prst="rect">
              <a:avLst/>
            </a:prstGeom>
            <a:noFill/>
            <a:ln w="6350">
              <a:solidFill>
                <a:srgbClr val="003366"/>
              </a:solidFill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 defTabSz="609495">
                <a:buSzPts val="700"/>
                <a:defRPr/>
              </a:pPr>
              <a:r>
                <a:rPr lang="en-US" sz="1000" b="1" kern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Research And Operations Partnership</a:t>
              </a:r>
            </a:p>
            <a:p>
              <a:pPr algn="ctr" defTabSz="609495">
                <a:buSzPts val="700"/>
                <a:defRPr/>
              </a:pPr>
              <a:r>
                <a:rPr lang="en-US" sz="900" kern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F. Martin Ralph (UCSD/SIO/CW3E) - PI</a:t>
              </a:r>
              <a:endParaRPr sz="900" kern="1200" dirty="0">
                <a:solidFill>
                  <a:srgbClr val="222222"/>
                </a:solidFill>
                <a:highlight>
                  <a:srgbClr val="FFFFFF"/>
                </a:highlight>
              </a:endParaRPr>
            </a:p>
            <a:p>
              <a:pPr algn="ctr" defTabSz="609495">
                <a:buSzPts val="700"/>
                <a:defRPr/>
              </a:pPr>
              <a:r>
                <a:rPr lang="en-US" sz="900" kern="1200" dirty="0">
                  <a:solidFill>
                    <a:srgbClr val="222222"/>
                  </a:solidFill>
                  <a:highlight>
                    <a:srgbClr val="FFFFFF"/>
                  </a:highlight>
                </a:rPr>
                <a:t>Vijay Tallapragada (NWS/NCEP) - Co-PI</a:t>
              </a:r>
              <a:endParaRPr sz="900" kern="1200" dirty="0">
                <a:solidFill>
                  <a:srgbClr val="222222"/>
                </a:solidFill>
                <a:highlight>
                  <a:srgbClr val="FFFFFF"/>
                </a:highlight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B63FF90-6C5B-4D6D-A7ED-7E6C36484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75595" y="1095386"/>
              <a:ext cx="1320624" cy="914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06A8CB-51D1-D940-91AE-07451D0B39CE}"/>
              </a:ext>
            </a:extLst>
          </p:cNvPr>
          <p:cNvGrpSpPr/>
          <p:nvPr/>
        </p:nvGrpSpPr>
        <p:grpSpPr>
          <a:xfrm>
            <a:off x="4023360" y="1143001"/>
            <a:ext cx="5241285" cy="1914226"/>
            <a:chOff x="3017520" y="857250"/>
            <a:chExt cx="3930964" cy="14356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3B64AE-940A-447C-A6D8-D898FA1059BA}"/>
                </a:ext>
              </a:extLst>
            </p:cNvPr>
            <p:cNvSpPr txBox="1"/>
            <p:nvPr/>
          </p:nvSpPr>
          <p:spPr>
            <a:xfrm flipH="1">
              <a:off x="3017520" y="1577340"/>
              <a:ext cx="3930964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95">
                <a:buClrTx/>
                <a:defRPr/>
              </a:pPr>
              <a:r>
                <a:rPr lang="en-US" b="1" i="1" kern="12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region had been experiencing flooding already this winter, and WA had requested a Presidential Disaster Declaration for earlier AR storms that had hit in Nov-Dec 2021, before AR Recon season began on 11 Jan 2022.</a:t>
              </a: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8AAFD9E-9712-924D-8DA5-BFA755EDBD89}"/>
                </a:ext>
              </a:extLst>
            </p:cNvPr>
            <p:cNvSpPr/>
            <p:nvPr/>
          </p:nvSpPr>
          <p:spPr>
            <a:xfrm>
              <a:off x="3017520" y="857250"/>
              <a:ext cx="3894692" cy="685800"/>
            </a:xfrm>
            <a:prstGeom prst="roundRect">
              <a:avLst/>
            </a:prstGeom>
            <a:solidFill>
              <a:srgbClr val="0141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495">
                <a:buClrTx/>
                <a:defRPr/>
              </a:pPr>
              <a:r>
                <a:rPr lang="en-US" sz="1800" b="1" kern="1200" dirty="0">
                  <a:solidFill>
                    <a:srgbClr val="FFFFFF"/>
                  </a:solidFill>
                  <a:latin typeface="Calibri" panose="020F0502020204030204"/>
                </a:rPr>
                <a:t>AR Recon flight substantially reduced errors in the 1-2-day lead-time forecast of heavy precipitation from an AR3 storm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B948C8-B8BF-034C-B2F3-6C7828C00559}"/>
              </a:ext>
            </a:extLst>
          </p:cNvPr>
          <p:cNvGrpSpPr/>
          <p:nvPr/>
        </p:nvGrpSpPr>
        <p:grpSpPr>
          <a:xfrm>
            <a:off x="-43940" y="0"/>
            <a:ext cx="3940847" cy="3058781"/>
            <a:chOff x="-32955" y="0"/>
            <a:chExt cx="2955635" cy="2294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B045CF8-335E-394A-B821-5A9971E0F755}"/>
                </a:ext>
              </a:extLst>
            </p:cNvPr>
            <p:cNvGrpSpPr/>
            <p:nvPr/>
          </p:nvGrpSpPr>
          <p:grpSpPr>
            <a:xfrm>
              <a:off x="-32955" y="0"/>
              <a:ext cx="2955635" cy="2294086"/>
              <a:chOff x="-32955" y="0"/>
              <a:chExt cx="2955635" cy="2294086"/>
            </a:xfrm>
          </p:grpSpPr>
          <p:pic>
            <p:nvPicPr>
              <p:cNvPr id="49" name="Picture 48" descr="Diagram&#10;&#10;Description automatically generated">
                <a:extLst>
                  <a:ext uri="{FF2B5EF4-FFF2-40B4-BE49-F238E27FC236}">
                    <a16:creationId xmlns:a16="http://schemas.microsoft.com/office/drawing/2014/main" id="{D56E7B9B-7A11-6345-95E6-DF24D59ADD2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394"/>
              <a:stretch/>
            </p:blipFill>
            <p:spPr>
              <a:xfrm>
                <a:off x="325659" y="110673"/>
                <a:ext cx="2463281" cy="2057400"/>
              </a:xfrm>
              <a:prstGeom prst="rect">
                <a:avLst/>
              </a:prstGeom>
            </p:spPr>
          </p:pic>
          <p:sp>
            <p:nvSpPr>
              <p:cNvPr id="34" name="Google Shape;160;g11167851d0e_0_4">
                <a:extLst>
                  <a:ext uri="{FF2B5EF4-FFF2-40B4-BE49-F238E27FC236}">
                    <a16:creationId xmlns:a16="http://schemas.microsoft.com/office/drawing/2014/main" id="{1F9DB1B3-149C-4861-B885-A31AFE470078}"/>
                  </a:ext>
                </a:extLst>
              </p:cNvPr>
              <p:cNvSpPr txBox="1"/>
              <p:nvPr/>
            </p:nvSpPr>
            <p:spPr>
              <a:xfrm>
                <a:off x="1260965" y="1201877"/>
                <a:ext cx="788670" cy="184911"/>
              </a:xfrm>
              <a:prstGeom prst="rect">
                <a:avLst/>
              </a:prstGeom>
              <a:solidFill>
                <a:srgbClr val="FFF3CC"/>
              </a:solidFill>
              <a:ln w="9525" cap="flat" cmpd="sng">
                <a:solidFill>
                  <a:srgbClr val="0033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51" tIns="34275" rIns="68551" bIns="34275" anchor="t" anchorCtr="0">
                <a:noAutofit/>
              </a:bodyPr>
              <a:lstStyle/>
              <a:p>
                <a:pPr algn="ctr" defTabSz="609495">
                  <a:buSzPts val="900"/>
                  <a:defRPr/>
                </a:pPr>
                <a:r>
                  <a:rPr lang="en-US" sz="1200" b="1" i="1" kern="1200" dirty="0">
                    <a:latin typeface="Calibri"/>
                    <a:ea typeface="Calibri"/>
                    <a:cs typeface="Calibri"/>
                    <a:sym typeface="Calibri"/>
                  </a:rPr>
                  <a:t>Air Force C130</a:t>
                </a:r>
                <a:endParaRPr sz="1200" kern="1200" dirty="0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EC9C51F-8FDB-7144-9160-560067177E6E}"/>
                  </a:ext>
                </a:extLst>
              </p:cNvPr>
              <p:cNvGrpSpPr/>
              <p:nvPr/>
            </p:nvGrpSpPr>
            <p:grpSpPr>
              <a:xfrm>
                <a:off x="511119" y="546787"/>
                <a:ext cx="2411561" cy="1747299"/>
                <a:chOff x="509178" y="488482"/>
                <a:chExt cx="3215414" cy="2329732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781D6E78-55EE-FC4E-A640-FCD9A057D5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8198" t="38992" r="77554" b="50973"/>
                <a:stretch/>
              </p:blipFill>
              <p:spPr>
                <a:xfrm>
                  <a:off x="2623759" y="1355174"/>
                  <a:ext cx="1100833" cy="146304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69" name="Google Shape;160;g11167851d0e_0_4">
                  <a:extLst>
                    <a:ext uri="{FF2B5EF4-FFF2-40B4-BE49-F238E27FC236}">
                      <a16:creationId xmlns:a16="http://schemas.microsoft.com/office/drawing/2014/main" id="{F389AAD2-0CE1-724F-B8CC-B8F49751CA11}"/>
                    </a:ext>
                  </a:extLst>
                </p:cNvPr>
                <p:cNvSpPr txBox="1"/>
                <p:nvPr/>
              </p:nvSpPr>
              <p:spPr>
                <a:xfrm>
                  <a:off x="2721757" y="1823428"/>
                  <a:ext cx="686324" cy="465048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1" tIns="34275" rIns="68551" bIns="34275" anchor="t" anchorCtr="0">
                  <a:noAutofit/>
                </a:bodyPr>
                <a:lstStyle/>
                <a:p>
                  <a:pPr algn="ctr" defTabSz="609495">
                    <a:buSzPts val="900"/>
                    <a:defRPr/>
                  </a:pPr>
                  <a:r>
                    <a:rPr lang="en-US" b="1" i="1" kern="1200" dirty="0">
                      <a:latin typeface="Calibri"/>
                      <a:ea typeface="Calibri"/>
                      <a:cs typeface="Calibri"/>
                      <a:sym typeface="Calibri"/>
                    </a:rPr>
                    <a:t>AR3</a:t>
                  </a:r>
                </a:p>
                <a:p>
                  <a:pPr algn="ctr" defTabSz="609495">
                    <a:buSzPts val="900"/>
                    <a:defRPr/>
                  </a:pPr>
                  <a:r>
                    <a:rPr lang="en-US" b="1" i="1" kern="1200" dirty="0">
                      <a:latin typeface="Calibri"/>
                      <a:cs typeface="Calibri"/>
                      <a:sym typeface="Calibri"/>
                    </a:rPr>
                    <a:t>Storm</a:t>
                  </a:r>
                  <a:endParaRPr kern="1200" dirty="0"/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1F21AF1B-1FB1-3F42-94D1-52F9A123B3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38" t="2704" r="22088" b="28606"/>
                <a:stretch/>
              </p:blipFill>
              <p:spPr>
                <a:xfrm>
                  <a:off x="509178" y="2109974"/>
                  <a:ext cx="369879" cy="321175"/>
                </a:xfrm>
                <a:prstGeom prst="rect">
                  <a:avLst/>
                </a:prstGeom>
              </p:spPr>
            </p:pic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6C2A7CDC-69FF-6A40-8EB0-5EBDC5A38B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678750" y="488482"/>
                  <a:ext cx="517438" cy="82161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7DC590E8-6C73-C24D-9DC9-49FA07013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38" t="2704" r="22088" b="28606"/>
                <a:stretch/>
              </p:blipFill>
              <p:spPr>
                <a:xfrm>
                  <a:off x="2678750" y="2480518"/>
                  <a:ext cx="369879" cy="321175"/>
                </a:xfrm>
                <a:prstGeom prst="rect">
                  <a:avLst/>
                </a:prstGeom>
              </p:spPr>
            </p:pic>
          </p:grpSp>
          <p:pic>
            <p:nvPicPr>
              <p:cNvPr id="78" name="Picture 77" descr="Diagram&#10;&#10;Description automatically generated">
                <a:extLst>
                  <a:ext uri="{FF2B5EF4-FFF2-40B4-BE49-F238E27FC236}">
                    <a16:creationId xmlns:a16="http://schemas.microsoft.com/office/drawing/2014/main" id="{3179185E-72C1-7F4B-9262-C8747704F89E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648" r="2992"/>
              <a:stretch/>
            </p:blipFill>
            <p:spPr>
              <a:xfrm>
                <a:off x="66184" y="173177"/>
                <a:ext cx="263183" cy="2057400"/>
              </a:xfrm>
              <a:prstGeom prst="rect">
                <a:avLst/>
              </a:prstGeom>
            </p:spPr>
          </p:pic>
          <p:sp>
            <p:nvSpPr>
              <p:cNvPr id="33" name="Google Shape;149;g11167851d0e_0_4">
                <a:extLst>
                  <a:ext uri="{FF2B5EF4-FFF2-40B4-BE49-F238E27FC236}">
                    <a16:creationId xmlns:a16="http://schemas.microsoft.com/office/drawing/2014/main" id="{C8FE09F8-8C5D-4D26-85ED-1D1C8CADE216}"/>
                  </a:ext>
                </a:extLst>
              </p:cNvPr>
              <p:cNvSpPr txBox="1"/>
              <p:nvPr/>
            </p:nvSpPr>
            <p:spPr>
              <a:xfrm>
                <a:off x="565156" y="157019"/>
                <a:ext cx="980694" cy="316249"/>
              </a:xfrm>
              <a:prstGeom prst="rect">
                <a:avLst/>
              </a:prstGeom>
              <a:solidFill>
                <a:srgbClr val="FFF3CC"/>
              </a:solidFill>
              <a:ln w="9525" cap="flat" cmpd="sng">
                <a:solidFill>
                  <a:srgbClr val="0033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51" tIns="34275" rIns="68551" bIns="34275" anchor="t" anchorCtr="0">
                <a:noAutofit/>
              </a:bodyPr>
              <a:lstStyle/>
              <a:p>
                <a:pPr defTabSz="609495">
                  <a:buSzPts val="900"/>
                  <a:defRPr/>
                </a:pPr>
                <a:r>
                  <a:rPr lang="en-US" sz="1200" b="1" kern="1200" dirty="0">
                    <a:latin typeface="Calibri"/>
                    <a:ea typeface="Calibri"/>
                    <a:cs typeface="Calibri"/>
                    <a:sym typeface="Calibri"/>
                  </a:rPr>
                  <a:t>00Z 11 Jan – Day 1</a:t>
                </a:r>
                <a:endParaRPr sz="1200" kern="1200" dirty="0"/>
              </a:p>
              <a:p>
                <a:pPr defTabSz="609495">
                  <a:buSzPts val="900"/>
                  <a:defRPr/>
                </a:pPr>
                <a:r>
                  <a:rPr lang="en-US" sz="1200" b="1" kern="1200" dirty="0">
                    <a:latin typeface="Calibri"/>
                    <a:ea typeface="Calibri"/>
                    <a:cs typeface="Calibri"/>
                    <a:sym typeface="Calibri"/>
                  </a:rPr>
                  <a:t>27 Dropsondes</a:t>
                </a:r>
                <a:endParaRPr sz="1200" b="1" kern="12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5998D94-EFAF-9B4F-930A-279718604641}"/>
                  </a:ext>
                </a:extLst>
              </p:cNvPr>
              <p:cNvSpPr txBox="1"/>
              <p:nvPr/>
            </p:nvSpPr>
            <p:spPr>
              <a:xfrm>
                <a:off x="-32955" y="0"/>
                <a:ext cx="532838" cy="300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95">
                  <a:buClrTx/>
                  <a:defRPr/>
                </a:pPr>
                <a:r>
                  <a:rPr lang="en-US" sz="1000" b="1" kern="1200" dirty="0"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IVT </a:t>
                </a:r>
              </a:p>
              <a:p>
                <a:pPr defTabSz="609495">
                  <a:buClrTx/>
                  <a:defRPr/>
                </a:pPr>
                <a:r>
                  <a:rPr lang="en-US" sz="1000" b="1" kern="1200" dirty="0"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[kg m</a:t>
                </a:r>
                <a:r>
                  <a:rPr lang="en-US" sz="1000" b="1" kern="1200" baseline="30000" dirty="0"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-1</a:t>
                </a:r>
                <a:r>
                  <a:rPr lang="en-US" sz="1000" b="1" kern="1200" dirty="0"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 s</a:t>
                </a:r>
                <a:r>
                  <a:rPr lang="en-US" sz="1000" b="1" kern="1200" baseline="30000" dirty="0"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-1</a:t>
                </a:r>
                <a:r>
                  <a:rPr lang="en-US" sz="1000" b="1" kern="1200" dirty="0"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rPr>
                  <a:t>]</a:t>
                </a:r>
              </a:p>
            </p:txBody>
          </p:sp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58A2865-9EE1-4E48-A245-F4EA862F2CD6}"/>
                </a:ext>
              </a:extLst>
            </p:cNvPr>
            <p:cNvSpPr/>
            <p:nvPr/>
          </p:nvSpPr>
          <p:spPr>
            <a:xfrm>
              <a:off x="1371600" y="356616"/>
              <a:ext cx="68580" cy="68580"/>
            </a:xfrm>
            <a:prstGeom prst="ellipse">
              <a:avLst/>
            </a:prstGeom>
            <a:solidFill>
              <a:srgbClr val="03BEB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95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A93A1C-4C7D-A648-BEE5-D32E8FCA7EFD}"/>
              </a:ext>
            </a:extLst>
          </p:cNvPr>
          <p:cNvGrpSpPr/>
          <p:nvPr/>
        </p:nvGrpSpPr>
        <p:grpSpPr>
          <a:xfrm>
            <a:off x="365760" y="2760292"/>
            <a:ext cx="11475720" cy="4115998"/>
            <a:chOff x="274320" y="2070219"/>
            <a:chExt cx="8606790" cy="308699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5EBAA6-9EB8-413D-8C96-B0DACB5A44E8}"/>
                </a:ext>
              </a:extLst>
            </p:cNvPr>
            <p:cNvSpPr txBox="1"/>
            <p:nvPr/>
          </p:nvSpPr>
          <p:spPr>
            <a:xfrm rot="16200000">
              <a:off x="2247592" y="3694129"/>
              <a:ext cx="2177685" cy="207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495">
                <a:buClrTx/>
                <a:defRPr/>
              </a:pPr>
              <a:r>
                <a:rPr lang="en-US" sz="1200" b="1" kern="1200" dirty="0"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24-h </a:t>
              </a:r>
              <a:r>
                <a:rPr lang="en-US" sz="1200" b="1" kern="1200" dirty="0" err="1"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precip</a:t>
              </a:r>
              <a:r>
                <a:rPr lang="en-US" sz="1200" b="1" kern="1200" dirty="0"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</a:rPr>
                <a:t> (inches)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AF393DA-3FC1-4248-B7D5-F613F24A7F10}"/>
                </a:ext>
              </a:extLst>
            </p:cNvPr>
            <p:cNvGrpSpPr/>
            <p:nvPr/>
          </p:nvGrpSpPr>
          <p:grpSpPr>
            <a:xfrm>
              <a:off x="3497581" y="2307881"/>
              <a:ext cx="2916094" cy="2849335"/>
              <a:chOff x="4663440" y="3077174"/>
              <a:chExt cx="3888125" cy="3799114"/>
            </a:xfrm>
          </p:grpSpPr>
          <p:pic>
            <p:nvPicPr>
              <p:cNvPr id="83" name="Picture 82" descr="Diagram&#10;&#10;Description automatically generated">
                <a:extLst>
                  <a:ext uri="{FF2B5EF4-FFF2-40B4-BE49-F238E27FC236}">
                    <a16:creationId xmlns:a16="http://schemas.microsoft.com/office/drawing/2014/main" id="{97405947-D515-5C40-BD8C-191619C5B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39" r="10703" b="-1576"/>
              <a:stretch/>
            </p:blipFill>
            <p:spPr>
              <a:xfrm>
                <a:off x="4663440" y="3383280"/>
                <a:ext cx="3593592" cy="349300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660085-32CD-4CE4-A2AD-61414F883844}"/>
                  </a:ext>
                </a:extLst>
              </p:cNvPr>
              <p:cNvSpPr txBox="1"/>
              <p:nvPr/>
            </p:nvSpPr>
            <p:spPr>
              <a:xfrm>
                <a:off x="4960256" y="5802869"/>
                <a:ext cx="2788920" cy="830997"/>
              </a:xfrm>
              <a:prstGeom prst="rect">
                <a:avLst/>
              </a:prstGeom>
              <a:solidFill>
                <a:srgbClr val="FFF3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09495">
                  <a:buClrTx/>
                  <a:defRPr/>
                </a:pPr>
                <a:r>
                  <a:rPr lang="en-US" sz="2400" b="1" kern="1200" dirty="0">
                    <a:latin typeface="Calibri" panose="020F0502020204030204"/>
                    <a:ea typeface="+mn-ea"/>
                  </a:rPr>
                  <a:t>GFS Forecast Without AR Recon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9C9C7C-E687-47DF-B6CD-B2F23521AD8F}"/>
                  </a:ext>
                </a:extLst>
              </p:cNvPr>
              <p:cNvSpPr txBox="1"/>
              <p:nvPr/>
            </p:nvSpPr>
            <p:spPr>
              <a:xfrm>
                <a:off x="4773064" y="3077174"/>
                <a:ext cx="377850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609495">
                  <a:buClrTx/>
                  <a:defRPr/>
                </a:pPr>
                <a:r>
                  <a:rPr lang="en-US" sz="2000" b="1" kern="1200" dirty="0">
                    <a:latin typeface="Calibri" panose="020F0502020204030204"/>
                    <a:ea typeface="+mn-ea"/>
                  </a:rPr>
                  <a:t>Max &lt; half what was observed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F6FE770-449B-DD43-BCCB-DC6B8D1F9A18}"/>
                  </a:ext>
                </a:extLst>
              </p:cNvPr>
              <p:cNvSpPr txBox="1"/>
              <p:nvPr/>
            </p:nvSpPr>
            <p:spPr>
              <a:xfrm>
                <a:off x="4942600" y="3508061"/>
                <a:ext cx="1335024" cy="461665"/>
              </a:xfrm>
              <a:prstGeom prst="rect">
                <a:avLst/>
              </a:prstGeom>
              <a:solidFill>
                <a:srgbClr val="FFF3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09495">
                  <a:buClrTx/>
                  <a:defRPr/>
                </a:pPr>
                <a:r>
                  <a:rPr lang="en-US" sz="1200" b="1" kern="1200" dirty="0">
                    <a:latin typeface="Calibri" panose="020F0502020204030204"/>
                    <a:ea typeface="+mn-ea"/>
                  </a:rPr>
                  <a:t>Forecasted 24-h total precipitation </a:t>
                </a:r>
              </a:p>
            </p:txBody>
          </p:sp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92F1D7C-617E-9243-BF4F-7F91838014A4}"/>
                </a:ext>
              </a:extLst>
            </p:cNvPr>
            <p:cNvSpPr/>
            <p:nvPr/>
          </p:nvSpPr>
          <p:spPr>
            <a:xfrm>
              <a:off x="3909060" y="3287967"/>
              <a:ext cx="1051833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95"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22B03C8F-FFA3-2046-8975-0096B9DB70A8}"/>
                </a:ext>
              </a:extLst>
            </p:cNvPr>
            <p:cNvGrpSpPr/>
            <p:nvPr/>
          </p:nvGrpSpPr>
          <p:grpSpPr>
            <a:xfrm>
              <a:off x="274320" y="2298462"/>
              <a:ext cx="3017520" cy="2858755"/>
              <a:chOff x="365760" y="3064615"/>
              <a:chExt cx="4023360" cy="381167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E0CF56-788E-45B0-8E78-9122D402BB44}"/>
                  </a:ext>
                </a:extLst>
              </p:cNvPr>
              <p:cNvSpPr txBox="1"/>
              <p:nvPr/>
            </p:nvSpPr>
            <p:spPr>
              <a:xfrm>
                <a:off x="643088" y="3064615"/>
                <a:ext cx="326871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609495">
                  <a:buClrTx/>
                  <a:defRPr/>
                </a:pPr>
                <a:r>
                  <a:rPr lang="en-US" sz="2000" b="1" kern="1200" dirty="0">
                    <a:latin typeface="Calibri" panose="020F0502020204030204"/>
                    <a:ea typeface="+mn-ea"/>
                  </a:rPr>
                  <a:t>Max &gt; 6 inches in 1 day</a:t>
                </a: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3D36EEDC-9BDB-AC4E-B0CA-D4328F1611C1}"/>
                  </a:ext>
                </a:extLst>
              </p:cNvPr>
              <p:cNvGrpSpPr/>
              <p:nvPr/>
            </p:nvGrpSpPr>
            <p:grpSpPr>
              <a:xfrm>
                <a:off x="365760" y="3383280"/>
                <a:ext cx="4023360" cy="3493008"/>
                <a:chOff x="365760" y="3383280"/>
                <a:chExt cx="4023360" cy="3493008"/>
              </a:xfrm>
            </p:grpSpPr>
            <p:pic>
              <p:nvPicPr>
                <p:cNvPr id="66" name="Picture 65" descr="A picture containing surface chart&#10;&#10;Description automatically generated">
                  <a:extLst>
                    <a:ext uri="{FF2B5EF4-FFF2-40B4-BE49-F238E27FC236}">
                      <a16:creationId xmlns:a16="http://schemas.microsoft.com/office/drawing/2014/main" id="{C324B67B-F913-5143-83DB-8D76161A0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929" b="-1589"/>
                <a:stretch/>
              </p:blipFill>
              <p:spPr>
                <a:xfrm>
                  <a:off x="365760" y="3383280"/>
                  <a:ext cx="4023360" cy="3493008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864F287-29BF-4333-AAE4-DDBE3A99146E}"/>
                    </a:ext>
                  </a:extLst>
                </p:cNvPr>
                <p:cNvSpPr txBox="1"/>
                <p:nvPr/>
              </p:nvSpPr>
              <p:spPr>
                <a:xfrm>
                  <a:off x="662447" y="6156332"/>
                  <a:ext cx="1630240" cy="461665"/>
                </a:xfrm>
                <a:prstGeom prst="rect">
                  <a:avLst/>
                </a:prstGeom>
                <a:solidFill>
                  <a:srgbClr val="FFF3CC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defTabSz="609495">
                    <a:buClrTx/>
                    <a:defRPr/>
                  </a:pPr>
                  <a:r>
                    <a:rPr lang="en-US" sz="2400" b="1" kern="1200" dirty="0">
                      <a:latin typeface="Calibri" panose="020F0502020204030204"/>
                      <a:ea typeface="+mn-ea"/>
                    </a:rPr>
                    <a:t>Observed</a:t>
                  </a:r>
                  <a:endParaRPr lang="en-US" sz="2400" kern="1200" dirty="0"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9B34870A-592C-A441-B6AF-93190BF0A5EE}"/>
                    </a:ext>
                  </a:extLst>
                </p:cNvPr>
                <p:cNvSpPr/>
                <p:nvPr/>
              </p:nvSpPr>
              <p:spPr>
                <a:xfrm>
                  <a:off x="914400" y="4383956"/>
                  <a:ext cx="1402444" cy="91440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495">
                    <a:buClrTx/>
                    <a:defRPr/>
                  </a:pPr>
                  <a:endParaRPr lang="en-US" sz="1800" kern="1200">
                    <a:solidFill>
                      <a:srgbClr val="FFFFFF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4D4C9AD-45BA-604A-B5E5-D51C2E9EFED8}"/>
                    </a:ext>
                  </a:extLst>
                </p:cNvPr>
                <p:cNvSpPr txBox="1"/>
                <p:nvPr/>
              </p:nvSpPr>
              <p:spPr>
                <a:xfrm>
                  <a:off x="2385147" y="3474720"/>
                  <a:ext cx="1493168" cy="461665"/>
                </a:xfrm>
                <a:prstGeom prst="rect">
                  <a:avLst/>
                </a:prstGeom>
                <a:solidFill>
                  <a:srgbClr val="FFF3CC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609495">
                    <a:buClrTx/>
                    <a:defRPr/>
                  </a:pPr>
                  <a:r>
                    <a:rPr lang="en-US" sz="1200" b="1" kern="1200" dirty="0">
                      <a:latin typeface="Calibri" panose="020F0502020204030204"/>
                      <a:ea typeface="+mn-ea"/>
                    </a:rPr>
                    <a:t>00Z 11 Jan - 00Z 12 Jan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C1ED7074-1C01-0F4A-B33B-F5E8DACA044E}"/>
                    </a:ext>
                  </a:extLst>
                </p:cNvPr>
                <p:cNvSpPr txBox="1"/>
                <p:nvPr/>
              </p:nvSpPr>
              <p:spPr>
                <a:xfrm>
                  <a:off x="655205" y="3474719"/>
                  <a:ext cx="1335024" cy="461665"/>
                </a:xfrm>
                <a:prstGeom prst="rect">
                  <a:avLst/>
                </a:prstGeom>
                <a:solidFill>
                  <a:srgbClr val="FFF3CC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defTabSz="609495">
                    <a:buClrTx/>
                    <a:defRPr/>
                  </a:pPr>
                  <a:r>
                    <a:rPr lang="en-US" sz="1200" b="1" kern="1200" dirty="0">
                      <a:latin typeface="Calibri" panose="020F0502020204030204"/>
                      <a:ea typeface="+mn-ea"/>
                    </a:rPr>
                    <a:t>Observed 24-h total precipitation 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ED45C545-0511-4337-94A2-3B990C145BDD}"/>
                    </a:ext>
                  </a:extLst>
                </p:cNvPr>
                <p:cNvCxnSpPr>
                  <a:cxnSpLocks/>
                  <a:stCxn id="16" idx="2"/>
                </p:cNvCxnSpPr>
                <p:nvPr/>
              </p:nvCxnSpPr>
              <p:spPr>
                <a:xfrm flipH="1">
                  <a:off x="1734197" y="3464725"/>
                  <a:ext cx="543251" cy="92513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A2B5C45-0798-8D4E-BDC5-6EC3B30D8CB2}"/>
                </a:ext>
              </a:extLst>
            </p:cNvPr>
            <p:cNvGrpSpPr/>
            <p:nvPr/>
          </p:nvGrpSpPr>
          <p:grpSpPr>
            <a:xfrm>
              <a:off x="6172200" y="2070219"/>
              <a:ext cx="2708910" cy="3086997"/>
              <a:chOff x="8229600" y="2760292"/>
              <a:chExt cx="3611880" cy="4115996"/>
            </a:xfrm>
          </p:grpSpPr>
          <p:pic>
            <p:nvPicPr>
              <p:cNvPr id="81" name="Picture 80" descr="Diagram&#10;&#10;Description automatically generated">
                <a:extLst>
                  <a:ext uri="{FF2B5EF4-FFF2-40B4-BE49-F238E27FC236}">
                    <a16:creationId xmlns:a16="http://schemas.microsoft.com/office/drawing/2014/main" id="{6F6F8471-7078-D44B-A47E-048998C329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929" r="10682" b="-1589"/>
              <a:stretch/>
            </p:blipFill>
            <p:spPr>
              <a:xfrm>
                <a:off x="8229600" y="3383280"/>
                <a:ext cx="3593592" cy="349300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3C6C14-FF10-4A11-961E-DF9D146070FE}"/>
                  </a:ext>
                </a:extLst>
              </p:cNvPr>
              <p:cNvSpPr txBox="1"/>
              <p:nvPr/>
            </p:nvSpPr>
            <p:spPr>
              <a:xfrm>
                <a:off x="8458200" y="2760292"/>
                <a:ext cx="3383280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 defTabSz="609495">
                  <a:buClrTx/>
                  <a:defRPr/>
                </a:pPr>
                <a:r>
                  <a:rPr lang="en-US" sz="2000" b="1" kern="1200" dirty="0">
                    <a:latin typeface="Calibri" panose="020F0502020204030204"/>
                    <a:ea typeface="+mn-ea"/>
                  </a:rPr>
                  <a:t>Max &gt; 5 inches in 1 day</a:t>
                </a:r>
              </a:p>
              <a:p>
                <a:pPr algn="ctr" defTabSz="609495">
                  <a:buClrTx/>
                  <a:defRPr/>
                </a:pPr>
                <a:r>
                  <a:rPr lang="en-US" sz="2000" b="1" kern="1200" dirty="0">
                    <a:latin typeface="Calibri" panose="020F0502020204030204"/>
                    <a:ea typeface="+mn-ea"/>
                  </a:rPr>
                  <a:t>Close to what was observed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AE7C67-C3E4-41D1-A3A2-0A7D6FC287ED}"/>
                  </a:ext>
                </a:extLst>
              </p:cNvPr>
              <p:cNvSpPr txBox="1"/>
              <p:nvPr/>
            </p:nvSpPr>
            <p:spPr>
              <a:xfrm>
                <a:off x="8504103" y="5792023"/>
                <a:ext cx="2225040" cy="830997"/>
              </a:xfrm>
              <a:prstGeom prst="rect">
                <a:avLst/>
              </a:prstGeom>
              <a:solidFill>
                <a:srgbClr val="FFF3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09495">
                  <a:buClrTx/>
                  <a:defRPr/>
                </a:pPr>
                <a:r>
                  <a:rPr lang="en-US" sz="2400" b="1" kern="1200" dirty="0">
                    <a:latin typeface="Calibri" panose="020F0502020204030204"/>
                    <a:ea typeface="+mn-ea"/>
                  </a:rPr>
                  <a:t>GFS Forecast With AR Recon </a:t>
                </a: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FB7C73C-8CA3-344C-951D-D0362D620901}"/>
                  </a:ext>
                </a:extLst>
              </p:cNvPr>
              <p:cNvSpPr/>
              <p:nvPr/>
            </p:nvSpPr>
            <p:spPr>
              <a:xfrm>
                <a:off x="8778240" y="4383956"/>
                <a:ext cx="1402444" cy="9144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95">
                  <a:buClrTx/>
                  <a:defRPr/>
                </a:pPr>
                <a:endParaRPr lang="en-US" sz="1800" kern="120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28988351-9D00-484F-BD7C-BDEA8CD00BE5}"/>
                  </a:ext>
                </a:extLst>
              </p:cNvPr>
              <p:cNvSpPr txBox="1"/>
              <p:nvPr/>
            </p:nvSpPr>
            <p:spPr>
              <a:xfrm>
                <a:off x="8518123" y="3490609"/>
                <a:ext cx="1335024" cy="461665"/>
              </a:xfrm>
              <a:prstGeom prst="rect">
                <a:avLst/>
              </a:prstGeom>
              <a:solidFill>
                <a:srgbClr val="FFF3CC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09495">
                  <a:buClrTx/>
                  <a:defRPr/>
                </a:pPr>
                <a:r>
                  <a:rPr lang="en-US" sz="1200" b="1" kern="1200" dirty="0">
                    <a:latin typeface="Calibri" panose="020F0502020204030204"/>
                    <a:ea typeface="+mn-ea"/>
                  </a:rPr>
                  <a:t>Forecasted 24-h total precipitation </a:t>
                </a:r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8F3B6456-4574-CE43-9960-1216493E38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01200" y="3429000"/>
                <a:ext cx="543250" cy="95947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642F3EC2-B7E5-954C-8A9E-03C94E5F1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5512" y="2631046"/>
              <a:ext cx="320766" cy="66933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B7338D1-F70B-0740-95D4-AB9F3C9CCD97}"/>
                </a:ext>
              </a:extLst>
            </p:cNvPr>
            <p:cNvSpPr txBox="1"/>
            <p:nvPr/>
          </p:nvSpPr>
          <p:spPr>
            <a:xfrm>
              <a:off x="4960893" y="2617957"/>
              <a:ext cx="1213866" cy="207749"/>
            </a:xfrm>
            <a:prstGeom prst="rect">
              <a:avLst/>
            </a:prstGeom>
            <a:solidFill>
              <a:srgbClr val="FFF3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09495">
                <a:buClrTx/>
                <a:defRPr/>
              </a:pPr>
              <a:r>
                <a:rPr lang="en-US" sz="1200" b="1" kern="1200" dirty="0">
                  <a:latin typeface="Calibri" panose="020F0502020204030204"/>
                  <a:ea typeface="+mn-ea"/>
                </a:rPr>
                <a:t>Initial time: 00Z 11 Jan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CF98A1D-DA43-2B4F-AC39-7B7E447C4346}"/>
                </a:ext>
              </a:extLst>
            </p:cNvPr>
            <p:cNvSpPr txBox="1"/>
            <p:nvPr/>
          </p:nvSpPr>
          <p:spPr>
            <a:xfrm>
              <a:off x="7635513" y="2617957"/>
              <a:ext cx="1213866" cy="207749"/>
            </a:xfrm>
            <a:prstGeom prst="rect">
              <a:avLst/>
            </a:prstGeom>
            <a:solidFill>
              <a:srgbClr val="FFF3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09495">
                <a:buClrTx/>
                <a:defRPr/>
              </a:pPr>
              <a:r>
                <a:rPr lang="en-US" sz="1200" b="1" kern="1200" dirty="0">
                  <a:latin typeface="Calibri" panose="020F0502020204030204"/>
                  <a:ea typeface="+mn-ea"/>
                </a:rPr>
                <a:t>Initial time: 00Z 11 Jan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F7AD8EB-13B7-4922-A3E3-4E77DCAF69E6}"/>
              </a:ext>
            </a:extLst>
          </p:cNvPr>
          <p:cNvSpPr/>
          <p:nvPr/>
        </p:nvSpPr>
        <p:spPr>
          <a:xfrm>
            <a:off x="4602468" y="2974103"/>
            <a:ext cx="3654565" cy="4180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5">
              <a:buClrTx/>
              <a:defRPr/>
            </a:pPr>
            <a:endParaRPr lang="en-US" sz="24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0FC783-5D6A-428E-BE00-06B9C8C31132}"/>
              </a:ext>
            </a:extLst>
          </p:cNvPr>
          <p:cNvSpPr/>
          <p:nvPr/>
        </p:nvSpPr>
        <p:spPr>
          <a:xfrm>
            <a:off x="8257204" y="2890765"/>
            <a:ext cx="3654565" cy="4180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5">
              <a:buClrTx/>
              <a:defRPr/>
            </a:pPr>
            <a:endParaRPr lang="en-US" sz="2400" kern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643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80;p44">
            <a:extLst>
              <a:ext uri="{FF2B5EF4-FFF2-40B4-BE49-F238E27FC236}">
                <a16:creationId xmlns:a16="http://schemas.microsoft.com/office/drawing/2014/main" id="{71ECDDB7-52E6-1969-5DE9-C430E3A92FCB}"/>
              </a:ext>
            </a:extLst>
          </p:cNvPr>
          <p:cNvSpPr txBox="1">
            <a:spLocks/>
          </p:cNvSpPr>
          <p:nvPr/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236B8B"/>
              </a:buClr>
              <a:buSzPts val="1800"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AREA: </a:t>
            </a: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 Research and Applications</a:t>
            </a:r>
          </a:p>
        </p:txBody>
      </p:sp>
      <p:sp>
        <p:nvSpPr>
          <p:cNvPr id="42" name="Google Shape;192;p21">
            <a:extLst>
              <a:ext uri="{FF2B5EF4-FFF2-40B4-BE49-F238E27FC236}">
                <a16:creationId xmlns:a16="http://schemas.microsoft.com/office/drawing/2014/main" id="{FC2B4260-AA71-FB4B-C63C-F274F44C5A55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can we improve 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far in advance we can predict ARs? – West WRF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oogle Shape;1207;p135">
            <a:extLst>
              <a:ext uri="{FF2B5EF4-FFF2-40B4-BE49-F238E27FC236}">
                <a16:creationId xmlns:a16="http://schemas.microsoft.com/office/drawing/2014/main" id="{EA7F7AF1-F0D8-ADFB-B287-F2A353D6754B}"/>
              </a:ext>
            </a:extLst>
          </p:cNvPr>
          <p:cNvPicPr/>
          <p:nvPr/>
        </p:nvPicPr>
        <p:blipFill rotWithShape="1">
          <a:blip r:embed="rId3">
            <a:alphaModFix/>
          </a:blip>
          <a:srcRect r="24015" b="15942"/>
          <a:stretch/>
        </p:blipFill>
        <p:spPr>
          <a:xfrm>
            <a:off x="65898" y="955964"/>
            <a:ext cx="6225487" cy="347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688;p59">
            <a:extLst>
              <a:ext uri="{FF2B5EF4-FFF2-40B4-BE49-F238E27FC236}">
                <a16:creationId xmlns:a16="http://schemas.microsoft.com/office/drawing/2014/main" id="{C3B18823-8BC2-E7F9-3F0C-1E2E493C2D84}"/>
              </a:ext>
            </a:extLst>
          </p:cNvPr>
          <p:cNvSpPr txBox="1"/>
          <p:nvPr/>
        </p:nvSpPr>
        <p:spPr>
          <a:xfrm>
            <a:off x="494202" y="4517240"/>
            <a:ext cx="11452222" cy="114643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Tx/>
            </a:pPr>
            <a:r>
              <a:rPr lang="en-US" sz="1600" b="1" i="1" kern="12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Research is improving the skill of predicting ARs</a:t>
            </a: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WY2022 RMSE is lower than the minimum value found in the 30-year West-WRF Reforecast</a:t>
            </a: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5-day forecast errors are as good as 3-day forecasts were pre-WY2018 (35% reduction)</a:t>
            </a:r>
          </a:p>
          <a:p>
            <a:pPr marL="171450" indent="-171450" defTabSz="6858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10–25% less error than GFS in predicting AR intensity at 1–7 days lead time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15C57A0-A8CC-C893-83B3-1C4FBCA17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5" t="30646" r="63119" b="32076"/>
          <a:stretch/>
        </p:blipFill>
        <p:spPr>
          <a:xfrm>
            <a:off x="6624580" y="955964"/>
            <a:ext cx="5423367" cy="349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46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43ef708cc_2_16"/>
          <p:cNvSpPr txBox="1">
            <a:spLocks noGrp="1"/>
          </p:cNvSpPr>
          <p:nvPr>
            <p:ph type="ctrTitle"/>
          </p:nvPr>
        </p:nvSpPr>
        <p:spPr>
          <a:xfrm>
            <a:off x="0" y="1497"/>
            <a:ext cx="12192000" cy="811800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dirty="0"/>
              <a:t>Water Year 2023 Lake Mendocino Storage</a:t>
            </a:r>
            <a:endParaRPr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D780B04-9168-05CD-94EA-9C162C7C5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894" y="1044554"/>
            <a:ext cx="8598211" cy="558911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B30E32-246E-EB54-3295-BEDD287D980C}"/>
              </a:ext>
            </a:extLst>
          </p:cNvPr>
          <p:cNvCxnSpPr>
            <a:cxnSpLocks/>
          </p:cNvCxnSpPr>
          <p:nvPr/>
        </p:nvCxnSpPr>
        <p:spPr>
          <a:xfrm>
            <a:off x="9144655" y="3510280"/>
            <a:ext cx="0" cy="558800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ACC062-9729-5D0C-FE34-A981F585BED1}"/>
              </a:ext>
            </a:extLst>
          </p:cNvPr>
          <p:cNvCxnSpPr/>
          <p:nvPr/>
        </p:nvCxnSpPr>
        <p:spPr>
          <a:xfrm flipH="1">
            <a:off x="9138920" y="3606800"/>
            <a:ext cx="751840" cy="177800"/>
          </a:xfrm>
          <a:prstGeom prst="straightConnector1">
            <a:avLst/>
          </a:prstGeom>
          <a:ln w="158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11F87E-FA64-15E4-5378-11E2007FAD9E}"/>
              </a:ext>
            </a:extLst>
          </p:cNvPr>
          <p:cNvSpPr txBox="1"/>
          <p:nvPr/>
        </p:nvSpPr>
        <p:spPr>
          <a:xfrm>
            <a:off x="9871327" y="3442751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11,600 ac-ft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E92029-9073-6A83-0D05-94FEB0CBBA1F}"/>
              </a:ext>
            </a:extLst>
          </p:cNvPr>
          <p:cNvSpPr txBox="1"/>
          <p:nvPr/>
        </p:nvSpPr>
        <p:spPr>
          <a:xfrm>
            <a:off x="7723909" y="104271"/>
            <a:ext cx="4260274" cy="1938992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Water Year 2023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FIRO allowed retention of an extra 11,600 acre feet after the onslaught of ARs in Dec-Jan</a:t>
            </a:r>
          </a:p>
        </p:txBody>
      </p:sp>
    </p:spTree>
    <p:extLst>
      <p:ext uri="{BB962C8B-B14F-4D97-AF65-F5344CB8AC3E}">
        <p14:creationId xmlns:p14="http://schemas.microsoft.com/office/powerpoint/2010/main" val="23697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moore\Documents\new_schematic_tn_flo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732" y="1986031"/>
            <a:ext cx="6985439" cy="45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96593" y="223952"/>
            <a:ext cx="719571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Nashville Flood of 2010 was triggered partly by an AR that stalled and fueled deep convection</a:t>
            </a:r>
          </a:p>
        </p:txBody>
      </p:sp>
      <p:pic>
        <p:nvPicPr>
          <p:cNvPr id="5" name="Picture 2" descr="W:\final_figures_tn.png">
            <a:extLst>
              <a:ext uri="{FF2B5EF4-FFF2-40B4-BE49-F238E27FC236}">
                <a16:creationId xmlns:a16="http://schemas.microsoft.com/office/drawing/2014/main" id="{B5EAA07A-3232-94FC-7103-BF59FD026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0" t="9206" r="2063" b="6825"/>
          <a:stretch/>
        </p:blipFill>
        <p:spPr bwMode="auto">
          <a:xfrm>
            <a:off x="320649" y="2824230"/>
            <a:ext cx="4407408" cy="403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0FC3AB-DBDA-9ED4-EA34-8EFDFD4A1C02}"/>
              </a:ext>
            </a:extLst>
          </p:cNvPr>
          <p:cNvSpPr txBox="1"/>
          <p:nvPr/>
        </p:nvSpPr>
        <p:spPr>
          <a:xfrm>
            <a:off x="358445" y="2848288"/>
            <a:ext cx="43013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dirty="0">
                <a:latin typeface="Arial" pitchFamily="34" charset="0"/>
                <a:cs typeface="Arial" pitchFamily="34" charset="0"/>
              </a:rPr>
              <a:t>0000 UTC 1 May–0000 UTC 3 May 2010</a:t>
            </a:r>
          </a:p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dirty="0">
                <a:latin typeface="Arial" pitchFamily="34" charset="0"/>
                <a:cs typeface="Arial" pitchFamily="34" charset="0"/>
              </a:rPr>
              <a:t>Time-integrated IVT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0B1D29-9C72-6702-B788-6E8CCFAA2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07"/>
          <a:stretch/>
        </p:blipFill>
        <p:spPr bwMode="auto">
          <a:xfrm>
            <a:off x="358444" y="155964"/>
            <a:ext cx="4301337" cy="25920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DB40D6-E046-7806-3184-0FC7EC35888B}"/>
              </a:ext>
            </a:extLst>
          </p:cNvPr>
          <p:cNvSpPr txBox="1"/>
          <p:nvPr/>
        </p:nvSpPr>
        <p:spPr>
          <a:xfrm flipH="1">
            <a:off x="5083421" y="1351213"/>
            <a:ext cx="682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Moore, Neiman, Ralph and </a:t>
            </a:r>
            <a:r>
              <a:rPr lang="en-US" sz="1600" b="1" dirty="0" err="1"/>
              <a:t>Barthold</a:t>
            </a:r>
            <a:r>
              <a:rPr lang="en-US" sz="1600" b="1" dirty="0"/>
              <a:t>, Monthly Weather Review, 2012</a:t>
            </a:r>
          </a:p>
        </p:txBody>
      </p:sp>
    </p:spTree>
    <p:extLst>
      <p:ext uri="{BB962C8B-B14F-4D97-AF65-F5344CB8AC3E}">
        <p14:creationId xmlns:p14="http://schemas.microsoft.com/office/powerpoint/2010/main" val="196404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C499629A-6D1A-46C7-A7B7-405AE9919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t="4905" r="60210" b="77546"/>
          <a:stretch/>
        </p:blipFill>
        <p:spPr>
          <a:xfrm>
            <a:off x="2328884" y="-1"/>
            <a:ext cx="8315075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07CDD-B1C6-47CB-B525-0F8F7D413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94" t="20284" r="15142" b="12761"/>
          <a:stretch/>
        </p:blipFill>
        <p:spPr>
          <a:xfrm>
            <a:off x="2328884" y="-1"/>
            <a:ext cx="831507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47D0B9-7266-417A-A9DF-85874C7DBF9C}"/>
              </a:ext>
            </a:extLst>
          </p:cNvPr>
          <p:cNvSpPr txBox="1"/>
          <p:nvPr/>
        </p:nvSpPr>
        <p:spPr>
          <a:xfrm rot="18835433">
            <a:off x="5715001" y="4662068"/>
            <a:ext cx="335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Atmospheric River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899A747-50F6-4AD1-9781-5C2022DCD1AC}"/>
              </a:ext>
            </a:extLst>
          </p:cNvPr>
          <p:cNvSpPr/>
          <p:nvPr/>
        </p:nvSpPr>
        <p:spPr>
          <a:xfrm rot="18313695">
            <a:off x="8291776" y="3335084"/>
            <a:ext cx="695569" cy="381453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B9674-A441-7A4C-71F7-F63B303F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" y="5187141"/>
            <a:ext cx="1172549" cy="14746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97CCC6-6C75-2761-0377-2F982A9B6381}"/>
              </a:ext>
            </a:extLst>
          </p:cNvPr>
          <p:cNvSpPr txBox="1"/>
          <p:nvPr/>
        </p:nvSpPr>
        <p:spPr>
          <a:xfrm>
            <a:off x="8752181" y="6263936"/>
            <a:ext cx="204715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F. Martin Ralph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67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mralph@ucsd.edu</a:t>
            </a:r>
          </a:p>
        </p:txBody>
      </p:sp>
    </p:spTree>
    <p:extLst>
      <p:ext uri="{BB962C8B-B14F-4D97-AF65-F5344CB8AC3E}">
        <p14:creationId xmlns:p14="http://schemas.microsoft.com/office/powerpoint/2010/main" val="257592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D73922FE-B89C-4686-A0D2-46685C561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2" b="5523"/>
          <a:stretch/>
        </p:blipFill>
        <p:spPr>
          <a:xfrm>
            <a:off x="69667" y="58202"/>
            <a:ext cx="11948159" cy="640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5CB09-A644-410D-9ED4-C317F5AC64CB}"/>
              </a:ext>
            </a:extLst>
          </p:cNvPr>
          <p:cNvSpPr txBox="1"/>
          <p:nvPr/>
        </p:nvSpPr>
        <p:spPr>
          <a:xfrm>
            <a:off x="9353006" y="165462"/>
            <a:ext cx="253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Lamjiri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Ralph, Dettinger, J. Hydrometeor. (2020)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CAD240-CFB1-3758-B27C-9291D17ABAC5}"/>
              </a:ext>
            </a:extLst>
          </p:cNvPr>
          <p:cNvSpPr/>
          <p:nvPr/>
        </p:nvSpPr>
        <p:spPr>
          <a:xfrm>
            <a:off x="5764377" y="1192377"/>
            <a:ext cx="6357955" cy="368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FD34357B-D43C-8DBD-8E02-95F02F755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13" t="58644" r="25629" b="29111"/>
          <a:stretch/>
        </p:blipFill>
        <p:spPr>
          <a:xfrm>
            <a:off x="6174031" y="1442352"/>
            <a:ext cx="2092147" cy="3436886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92F0CE30-22A9-29D6-F2BC-E62133E6B000}"/>
              </a:ext>
            </a:extLst>
          </p:cNvPr>
          <p:cNvSpPr/>
          <p:nvPr/>
        </p:nvSpPr>
        <p:spPr>
          <a:xfrm>
            <a:off x="8602677" y="1675181"/>
            <a:ext cx="212141" cy="512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EBA8F00-133D-58A4-9B6E-03ABDB571476}"/>
              </a:ext>
            </a:extLst>
          </p:cNvPr>
          <p:cNvSpPr/>
          <p:nvPr/>
        </p:nvSpPr>
        <p:spPr>
          <a:xfrm>
            <a:off x="8390536" y="2382927"/>
            <a:ext cx="212141" cy="512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3D73C04-7232-3D06-2F52-649E728E9C27}"/>
              </a:ext>
            </a:extLst>
          </p:cNvPr>
          <p:cNvSpPr/>
          <p:nvPr/>
        </p:nvSpPr>
        <p:spPr>
          <a:xfrm>
            <a:off x="8620965" y="3049218"/>
            <a:ext cx="212141" cy="512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55F7FAA-579D-A4EA-D180-B121186EC613}"/>
              </a:ext>
            </a:extLst>
          </p:cNvPr>
          <p:cNvSpPr/>
          <p:nvPr/>
        </p:nvSpPr>
        <p:spPr>
          <a:xfrm>
            <a:off x="8408824" y="3602737"/>
            <a:ext cx="212141" cy="512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DEB59-A257-D375-F122-8AFD1A6FD91E}"/>
              </a:ext>
            </a:extLst>
          </p:cNvPr>
          <p:cNvSpPr txBox="1"/>
          <p:nvPr/>
        </p:nvSpPr>
        <p:spPr>
          <a:xfrm>
            <a:off x="8666684" y="2485070"/>
            <a:ext cx="261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1/4 Hurricane/Trop Storm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23C8DA-F778-E78A-B516-159A0E4B4505}"/>
              </a:ext>
            </a:extLst>
          </p:cNvPr>
          <p:cNvSpPr txBox="1"/>
          <p:nvPr/>
        </p:nvSpPr>
        <p:spPr>
          <a:xfrm>
            <a:off x="8666684" y="3704880"/>
            <a:ext cx="261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1/4 Atmospheric River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B479EB-DC06-41D8-654A-A8E7CEA403A2}"/>
              </a:ext>
            </a:extLst>
          </p:cNvPr>
          <p:cNvSpPr txBox="1"/>
          <p:nvPr/>
        </p:nvSpPr>
        <p:spPr>
          <a:xfrm>
            <a:off x="8893718" y="3135694"/>
            <a:ext cx="2964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1/4 </a:t>
            </a:r>
            <a:r>
              <a:rPr lang="en-US" b="1" dirty="0"/>
              <a:t>Mix</a:t>
            </a:r>
            <a:r>
              <a:rPr lang="en-US" dirty="0"/>
              <a:t> AR/Hurricane/Trop Storm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4E4ED-8683-F510-A448-A3C26D544A76}"/>
              </a:ext>
            </a:extLst>
          </p:cNvPr>
          <p:cNvSpPr txBox="1"/>
          <p:nvPr/>
        </p:nvSpPr>
        <p:spPr>
          <a:xfrm>
            <a:off x="8862108" y="1762818"/>
            <a:ext cx="261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1/4 Other Types of Storms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23531-8453-7B4F-3ABE-1460B747BCCB}"/>
              </a:ext>
            </a:extLst>
          </p:cNvPr>
          <p:cNvSpPr txBox="1"/>
          <p:nvPr/>
        </p:nvSpPr>
        <p:spPr>
          <a:xfrm>
            <a:off x="4402445" y="4805480"/>
            <a:ext cx="707379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Roughly 45% of R-CAT storms in the </a:t>
            </a:r>
          </a:p>
          <a:p>
            <a:pPr algn="ctr"/>
            <a:r>
              <a:rPr lang="en-US" sz="2800" dirty="0"/>
              <a:t>US East Coast are AR related</a:t>
            </a:r>
          </a:p>
        </p:txBody>
      </p:sp>
    </p:spTree>
    <p:extLst>
      <p:ext uri="{BB962C8B-B14F-4D97-AF65-F5344CB8AC3E}">
        <p14:creationId xmlns:p14="http://schemas.microsoft.com/office/powerpoint/2010/main" val="18680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40109" y="1931813"/>
            <a:ext cx="6551270" cy="4266426"/>
            <a:chOff x="208344" y="91440"/>
            <a:chExt cx="6551270" cy="42664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4430" t="23638" r="23393" b="12903"/>
            <a:stretch/>
          </p:blipFill>
          <p:spPr>
            <a:xfrm>
              <a:off x="208344" y="91440"/>
              <a:ext cx="6551270" cy="394555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88717"/>
            <a:stretch/>
          </p:blipFill>
          <p:spPr>
            <a:xfrm>
              <a:off x="208344" y="4039562"/>
              <a:ext cx="6519540" cy="31830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09674" y="204644"/>
            <a:ext cx="9415250" cy="1309771"/>
            <a:chOff x="2083443" y="226574"/>
            <a:chExt cx="9415250" cy="1309771"/>
          </a:xfrm>
        </p:grpSpPr>
        <p:sp>
          <p:nvSpPr>
            <p:cNvPr id="8" name="Rectangle 7"/>
            <p:cNvSpPr/>
            <p:nvPr/>
          </p:nvSpPr>
          <p:spPr>
            <a:xfrm>
              <a:off x="2083443" y="1167013"/>
              <a:ext cx="941525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-746760" algn="l"/>
                  <a:tab pos="-457200" algn="l"/>
                  <a:tab pos="0" algn="l"/>
                  <a:tab pos="457200" algn="l"/>
                  <a:tab pos="914400" algn="l"/>
                  <a:tab pos="1028700" algn="l"/>
                  <a:tab pos="1143000" algn="l"/>
                  <a:tab pos="2286000" algn="l"/>
                </a:tabLst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Sukovich, E. M., F. M. Ralph, F. E.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Barthold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, D. W. Reynolds and D. R. Novak      </a:t>
              </a:r>
              <a:r>
                <a:rPr kumimoji="0" lang="en-US" sz="1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Wea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. Forecast.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(2014)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83443" y="226574"/>
              <a:ext cx="9415250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Extreme quantitative precipitation forecast performance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at the Weather Prediction Center from 2001 to 2011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3125" y="2091070"/>
            <a:ext cx="5086002" cy="3627038"/>
            <a:chOff x="6759615" y="2991159"/>
            <a:chExt cx="5086002" cy="36270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9615" y="3499387"/>
              <a:ext cx="5086002" cy="31188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371341" y="2991159"/>
              <a:ext cx="4349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Regional thresholds for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Top 1% and 0.1% heaviest daily precipitation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90907" y="2991159"/>
              <a:ext cx="5054710" cy="36270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5856798" y="2384383"/>
            <a:ext cx="61028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22073" y="4053066"/>
            <a:ext cx="61028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22073" y="5050418"/>
            <a:ext cx="61028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3576" y="5746699"/>
            <a:ext cx="5045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32 km gridded QPE from NCEP/WPC from 2001-2011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&gt;12,000,000 wet days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9052" y="6215991"/>
            <a:ext cx="5840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32 km gridded QPE and QPF from NCEP/WPC from 2007-2011.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1-day lead time.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356A0-27FD-4DC7-8462-15D6D72DA593}"/>
              </a:ext>
            </a:extLst>
          </p:cNvPr>
          <p:cNvSpPr txBox="1"/>
          <p:nvPr/>
        </p:nvSpPr>
        <p:spPr>
          <a:xfrm>
            <a:off x="183576" y="582522"/>
            <a:ext cx="205953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Marty Ralph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mralph@ucsd.edu</a:t>
            </a:r>
          </a:p>
        </p:txBody>
      </p:sp>
    </p:spTree>
    <p:extLst>
      <p:ext uri="{BB962C8B-B14F-4D97-AF65-F5344CB8AC3E}">
        <p14:creationId xmlns:p14="http://schemas.microsoft.com/office/powerpoint/2010/main" val="17460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4604D8-9FA4-8885-1CDC-52B009F9C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8"/>
          <a:stretch/>
        </p:blipFill>
        <p:spPr>
          <a:xfrm>
            <a:off x="0" y="-47501"/>
            <a:ext cx="10086685" cy="1355872"/>
          </a:xfrm>
          <a:prstGeom prst="rect">
            <a:avLst/>
          </a:prstGeom>
        </p:spPr>
      </p:pic>
      <p:pic>
        <p:nvPicPr>
          <p:cNvPr id="3" name="Picture 2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BA9430B6-792D-2004-465D-AE83BBF3D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7" b="6107"/>
          <a:stretch/>
        </p:blipFill>
        <p:spPr>
          <a:xfrm>
            <a:off x="-1" y="2319669"/>
            <a:ext cx="12192000" cy="2286001"/>
          </a:xfrm>
          <a:prstGeom prst="rect">
            <a:avLst/>
          </a:prstGeom>
        </p:spPr>
      </p:pic>
      <p:sp>
        <p:nvSpPr>
          <p:cNvPr id="268" name="Google Shape;268;p1"/>
          <p:cNvSpPr txBox="1">
            <a:spLocks noGrp="1"/>
          </p:cNvSpPr>
          <p:nvPr>
            <p:ph type="title"/>
          </p:nvPr>
        </p:nvSpPr>
        <p:spPr>
          <a:xfrm>
            <a:off x="209550" y="1583359"/>
            <a:ext cx="117728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3200"/>
              <a:buFont typeface="Calibri"/>
              <a:buNone/>
            </a:pPr>
            <a:r>
              <a:rPr lang="en-US" dirty="0"/>
              <a:t>2022 CW3E Annual Meeting</a:t>
            </a:r>
            <a:endParaRPr sz="2000" b="0" i="1" dirty="0"/>
          </a:p>
        </p:txBody>
      </p:sp>
      <p:pic>
        <p:nvPicPr>
          <p:cNvPr id="7" name="Picture 6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D0FFC62A-846C-C0BA-15D4-8A61725D7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6" t="2950" r="40682" b="53473"/>
          <a:stretch/>
        </p:blipFill>
        <p:spPr>
          <a:xfrm>
            <a:off x="10876703" y="0"/>
            <a:ext cx="1308370" cy="1308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Google Shape;269;p1">
            <a:extLst>
              <a:ext uri="{FF2B5EF4-FFF2-40B4-BE49-F238E27FC236}">
                <a16:creationId xmlns:a16="http://schemas.microsoft.com/office/drawing/2014/main" id="{E5128364-58CE-08AD-0DD4-883DDB4F1DEA}"/>
              </a:ext>
            </a:extLst>
          </p:cNvPr>
          <p:cNvSpPr/>
          <p:nvPr/>
        </p:nvSpPr>
        <p:spPr>
          <a:xfrm>
            <a:off x="209550" y="5274641"/>
            <a:ext cx="115547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236A8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CW3E Director	: F. Martin Ralph (mralph@ucsd.edu)				cw3e.ucsd.edu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36A8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515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CCC92E-4DB6-9039-232D-683BC0DC8D88}"/>
              </a:ext>
            </a:extLst>
          </p:cNvPr>
          <p:cNvGrpSpPr/>
          <p:nvPr/>
        </p:nvGrpSpPr>
        <p:grpSpPr>
          <a:xfrm>
            <a:off x="1" y="1"/>
            <a:ext cx="10369067" cy="6927273"/>
            <a:chOff x="3941618" y="1039089"/>
            <a:chExt cx="8222674" cy="54933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F2065A-3FFB-78A2-9160-B0A25CC73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362" t="15253" r="32560" b="4646"/>
            <a:stretch/>
          </p:blipFill>
          <p:spPr>
            <a:xfrm>
              <a:off x="3941618" y="1039089"/>
              <a:ext cx="4170218" cy="54933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B04E14-4428-F26B-CD2C-976097F5E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542" t="18991" r="32380" b="909"/>
            <a:stretch/>
          </p:blipFill>
          <p:spPr>
            <a:xfrm>
              <a:off x="7994074" y="1039090"/>
              <a:ext cx="4170218" cy="54933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91284A-CCB1-DD2E-3E41-EB8DC70545BA}"/>
              </a:ext>
            </a:extLst>
          </p:cNvPr>
          <p:cNvSpPr txBox="1"/>
          <p:nvPr/>
        </p:nvSpPr>
        <p:spPr>
          <a:xfrm>
            <a:off x="6359238" y="76201"/>
            <a:ext cx="380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Scientific American, September 2022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F. Martin Ralph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C3F97D-602C-2371-2214-62673C404273}"/>
              </a:ext>
            </a:extLst>
          </p:cNvPr>
          <p:cNvGrpSpPr/>
          <p:nvPr/>
        </p:nvGrpSpPr>
        <p:grpSpPr>
          <a:xfrm>
            <a:off x="10452194" y="55947"/>
            <a:ext cx="1322127" cy="6746107"/>
            <a:chOff x="10452193" y="55947"/>
            <a:chExt cx="1322127" cy="6746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501EC9-98AF-7129-BD1A-9C6ABFF7F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419" t="22424" r="42330" b="13939"/>
            <a:stretch/>
          </p:blipFill>
          <p:spPr>
            <a:xfrm>
              <a:off x="10452193" y="55947"/>
              <a:ext cx="1295681" cy="67461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CE2F78-D8E6-38DC-03C6-7C916BA4CEB3}"/>
                </a:ext>
              </a:extLst>
            </p:cNvPr>
            <p:cNvSpPr txBox="1"/>
            <p:nvPr/>
          </p:nvSpPr>
          <p:spPr>
            <a:xfrm>
              <a:off x="11164720" y="27709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AR1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783BF5-19DD-9952-3920-ED587BA769E7}"/>
                </a:ext>
              </a:extLst>
            </p:cNvPr>
            <p:cNvSpPr txBox="1"/>
            <p:nvPr/>
          </p:nvSpPr>
          <p:spPr>
            <a:xfrm>
              <a:off x="11164720" y="1584614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AR2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3BCA8D-4230-6C59-B684-13459FD73C16}"/>
                </a:ext>
              </a:extLst>
            </p:cNvPr>
            <p:cNvSpPr txBox="1"/>
            <p:nvPr/>
          </p:nvSpPr>
          <p:spPr>
            <a:xfrm>
              <a:off x="11164720" y="2892136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AR3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91F94F-C41F-33EB-2096-A599259DBD03}"/>
                </a:ext>
              </a:extLst>
            </p:cNvPr>
            <p:cNvSpPr txBox="1"/>
            <p:nvPr/>
          </p:nvSpPr>
          <p:spPr>
            <a:xfrm>
              <a:off x="11164720" y="4199659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AR4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77F48A-233B-047D-A4AD-150232D8EB37}"/>
                </a:ext>
              </a:extLst>
            </p:cNvPr>
            <p:cNvSpPr txBox="1"/>
            <p:nvPr/>
          </p:nvSpPr>
          <p:spPr>
            <a:xfrm>
              <a:off x="11164720" y="550718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AR5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C57C3E0-0AB0-75B9-518C-0F5D6DF394A0}"/>
              </a:ext>
            </a:extLst>
          </p:cNvPr>
          <p:cNvSpPr txBox="1"/>
          <p:nvPr/>
        </p:nvSpPr>
        <p:spPr>
          <a:xfrm rot="5400000">
            <a:off x="10737831" y="3433549"/>
            <a:ext cx="2389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 Scale(examples)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0EF80-EF22-AA80-A40E-CC8CA5991CCF}"/>
              </a:ext>
            </a:extLst>
          </p:cNvPr>
          <p:cNvSpPr txBox="1"/>
          <p:nvPr/>
        </p:nvSpPr>
        <p:spPr>
          <a:xfrm>
            <a:off x="4803540" y="3953437"/>
            <a:ext cx="5434512" cy="18162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THANK YOU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Contact: F. Martin Ralph, 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6"/>
              </a:rPr>
              <a:t>mralph@ucsd.edu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Center for Western Weather and Water Extremes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Web:  cw3e.ucsd.edu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Twitter:  @CW3E_Scripps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5CA74-616F-4EBC-F948-3FB38B0C9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5" y="42135"/>
            <a:ext cx="1172549" cy="14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ea typeface="+mn-ea"/>
                <a:cs typeface="+mn-cs"/>
              </a:rPr>
              <a:t>Key Science result:  Atmospheric Rivers:  Primary Source of Moisture for Precipitation in the region; useable predictive skill</a:t>
            </a: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FB5A1-E676-9F45-864A-3842435B4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60" y="6342199"/>
            <a:ext cx="3042637" cy="4137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BF807-8AC2-5242-95B4-F603A461B753}"/>
              </a:ext>
            </a:extLst>
          </p:cNvPr>
          <p:cNvCxnSpPr>
            <a:cxnSpLocks/>
          </p:cNvCxnSpPr>
          <p:nvPr/>
        </p:nvCxnSpPr>
        <p:spPr>
          <a:xfrm>
            <a:off x="3858579" y="6376377"/>
            <a:ext cx="0" cy="345441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E088FA-5733-FB47-B860-8DC2465E8EC8}"/>
              </a:ext>
            </a:extLst>
          </p:cNvPr>
          <p:cNvGrpSpPr/>
          <p:nvPr/>
        </p:nvGrpSpPr>
        <p:grpSpPr>
          <a:xfrm>
            <a:off x="173093" y="1062686"/>
            <a:ext cx="4562127" cy="5659132"/>
            <a:chOff x="2660073" y="-1122219"/>
            <a:chExt cx="5902036" cy="789709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8CD13EB-19E6-F54C-BAFF-678E67A3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2" t="19651" r="21591" b="10376"/>
            <a:stretch/>
          </p:blipFill>
          <p:spPr>
            <a:xfrm>
              <a:off x="2660073" y="2815936"/>
              <a:ext cx="5902036" cy="39589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B3C2D6-67E2-0446-B84D-30A2A227F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1" t="20018" r="21694" b="9275"/>
            <a:stretch/>
          </p:blipFill>
          <p:spPr>
            <a:xfrm>
              <a:off x="2660073" y="-1122219"/>
              <a:ext cx="5891645" cy="4000501"/>
            </a:xfrm>
            <a:prstGeom prst="rect">
              <a:avLst/>
            </a:prstGeom>
          </p:spPr>
        </p:pic>
      </p:grpSp>
      <p:pic>
        <p:nvPicPr>
          <p:cNvPr id="27" name="Picture 1">
            <a:extLst>
              <a:ext uri="{FF2B5EF4-FFF2-40B4-BE49-F238E27FC236}">
                <a16:creationId xmlns:a16="http://schemas.microsoft.com/office/drawing/2014/main" id="{66C8FF06-4DEC-F44D-94D1-D448932F4A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079" t="50780" r="4926"/>
          <a:stretch/>
        </p:blipFill>
        <p:spPr bwMode="auto">
          <a:xfrm>
            <a:off x="4967831" y="2762264"/>
            <a:ext cx="5909111" cy="23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940DAA-ABDC-C644-95EC-C82BAB00BC9F}"/>
              </a:ext>
            </a:extLst>
          </p:cNvPr>
          <p:cNvSpPr txBox="1"/>
          <p:nvPr/>
        </p:nvSpPr>
        <p:spPr>
          <a:xfrm>
            <a:off x="5071063" y="5201508"/>
            <a:ext cx="6772023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ARs Can produce extreme precipitation and flooding.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However, ARs also provide up to half of annual precipitation and mountain snow that are key to water supply.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D41D69-9B94-4524-88D9-34503CC1055E}"/>
              </a:ext>
            </a:extLst>
          </p:cNvPr>
          <p:cNvSpPr/>
          <p:nvPr/>
        </p:nvSpPr>
        <p:spPr>
          <a:xfrm>
            <a:off x="5117031" y="1312309"/>
            <a:ext cx="6772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799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Palatino" pitchFamily="2" charset="77"/>
                <a:cs typeface="Arial"/>
                <a:sym typeface="Arial"/>
              </a:rPr>
              <a:t>Atmospheric Rivers (ARs) are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Palatino" pitchFamily="2" charset="77"/>
                <a:cs typeface="Arial"/>
                <a:sym typeface="Arial"/>
              </a:rPr>
              <a:t>Rivers in the Sky,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Palatino" pitchFamily="2" charset="77"/>
                <a:cs typeface="Arial"/>
                <a:sym typeface="Arial"/>
              </a:rPr>
              <a:t>i.e., long narrow bands of airborne water vapor, carrying as much water as 25 Mississippi Rivers*.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BDA45-D13F-47E4-870E-6F326A65BC1A}"/>
              </a:ext>
            </a:extLst>
          </p:cNvPr>
          <p:cNvSpPr txBox="1"/>
          <p:nvPr/>
        </p:nvSpPr>
        <p:spPr>
          <a:xfrm>
            <a:off x="10812781" y="3072244"/>
            <a:ext cx="1359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 AR that hit Washington &amp; Oregon produced 25 inches of rain in 3 days.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A3C67-8635-46B5-80BC-D9103BD01316}"/>
              </a:ext>
            </a:extLst>
          </p:cNvPr>
          <p:cNvSpPr txBox="1"/>
          <p:nvPr/>
        </p:nvSpPr>
        <p:spPr>
          <a:xfrm>
            <a:off x="10042280" y="6524947"/>
            <a:ext cx="2053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*Ralph et al. (2017)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370BA-091D-4F7F-9798-F90BBEB5BB21}"/>
              </a:ext>
            </a:extLst>
          </p:cNvPr>
          <p:cNvSpPr txBox="1"/>
          <p:nvPr/>
        </p:nvSpPr>
        <p:spPr>
          <a:xfrm>
            <a:off x="2766172" y="6083989"/>
            <a:ext cx="20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Dettinger and Ingram (2013, Sci. Amer.)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6E295-134A-22D4-DBAD-449CD3794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694" y="5187141"/>
            <a:ext cx="1172549" cy="1474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7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BD812D39-5706-FF92-EEC1-AFB380830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22489" b="6983"/>
          <a:stretch/>
        </p:blipFill>
        <p:spPr>
          <a:xfrm>
            <a:off x="4568578" y="1897150"/>
            <a:ext cx="3976255" cy="4939145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D3C0F2A-2290-210A-9B9B-DB0A230A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22404" b="6983"/>
          <a:stretch/>
        </p:blipFill>
        <p:spPr>
          <a:xfrm>
            <a:off x="602674" y="1945642"/>
            <a:ext cx="3976255" cy="4890655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4941C00-1BA1-F227-B14C-5FE9984E0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5" r="6390" b="11676"/>
          <a:stretch/>
        </p:blipFill>
        <p:spPr>
          <a:xfrm>
            <a:off x="8735291" y="2078515"/>
            <a:ext cx="3387436" cy="47023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D3967E-59F0-5AF3-2A64-35E5CCDF53A9}"/>
              </a:ext>
            </a:extLst>
          </p:cNvPr>
          <p:cNvCxnSpPr>
            <a:cxnSpLocks/>
          </p:cNvCxnSpPr>
          <p:nvPr/>
        </p:nvCxnSpPr>
        <p:spPr>
          <a:xfrm flipV="1">
            <a:off x="6975766" y="2943170"/>
            <a:ext cx="1759527" cy="51954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007D71-FDFB-C707-C46F-ABDDBFD61B33}"/>
              </a:ext>
            </a:extLst>
          </p:cNvPr>
          <p:cNvCxnSpPr>
            <a:cxnSpLocks/>
          </p:cNvCxnSpPr>
          <p:nvPr/>
        </p:nvCxnSpPr>
        <p:spPr>
          <a:xfrm>
            <a:off x="8014857" y="4886267"/>
            <a:ext cx="2978727" cy="182533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1890EC1-4623-7935-FFE8-F5CCDBF075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028"/>
          <a:stretch/>
        </p:blipFill>
        <p:spPr>
          <a:xfrm>
            <a:off x="1024719" y="50342"/>
            <a:ext cx="10135471" cy="1093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E4ACCA-AFA7-40DC-25B1-9559BEDCA62E}"/>
              </a:ext>
            </a:extLst>
          </p:cNvPr>
          <p:cNvSpPr txBox="1">
            <a:spLocks/>
          </p:cNvSpPr>
          <p:nvPr/>
        </p:nvSpPr>
        <p:spPr>
          <a:xfrm>
            <a:off x="3412726" y="1279520"/>
            <a:ext cx="5359455" cy="519547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Arial"/>
              </a:rPr>
              <a:t>New Years Day 2023 AR</a:t>
            </a:r>
          </a:p>
        </p:txBody>
      </p:sp>
    </p:spTree>
    <p:extLst>
      <p:ext uri="{BB962C8B-B14F-4D97-AF65-F5344CB8AC3E}">
        <p14:creationId xmlns:p14="http://schemas.microsoft.com/office/powerpoint/2010/main" val="110898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9;p9">
            <a:extLst>
              <a:ext uri="{FF2B5EF4-FFF2-40B4-BE49-F238E27FC236}">
                <a16:creationId xmlns:a16="http://schemas.microsoft.com/office/drawing/2014/main" id="{A4A38F8C-0780-E753-8F74-6AB59CAB1E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3816" b="-1"/>
          <a:stretch/>
        </p:blipFill>
        <p:spPr>
          <a:xfrm>
            <a:off x="0" y="1"/>
            <a:ext cx="12192002" cy="5902298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4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AREA: </a:t>
            </a: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 Research and Applications</a:t>
            </a:r>
            <a:endParaRPr sz="300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Google Shape;485;p44"/>
          <p:cNvSpPr txBox="1"/>
          <p:nvPr/>
        </p:nvSpPr>
        <p:spPr>
          <a:xfrm>
            <a:off x="6588369" y="4501031"/>
            <a:ext cx="5603631" cy="122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4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67"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CW3E Goals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67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   Monitor and Understand AR evolution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67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   Identify sources and skill of AR predictability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67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   Guide development of decision support tools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36B8B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Google Shape;192;p21">
            <a:extLst>
              <a:ext uri="{FF2B5EF4-FFF2-40B4-BE49-F238E27FC236}">
                <a16:creationId xmlns:a16="http://schemas.microsoft.com/office/drawing/2014/main" id="{59C36F42-6C00-64DA-856F-624F60696107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Research to Understand Atmospheric River Evolution and Predictability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CEF431-3092-739A-481F-2E7DADD1C6B6}"/>
              </a:ext>
            </a:extLst>
          </p:cNvPr>
          <p:cNvSpPr txBox="1"/>
          <p:nvPr/>
        </p:nvSpPr>
        <p:spPr>
          <a:xfrm>
            <a:off x="3712308" y="1902488"/>
            <a:ext cx="7024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9D0FB06-A13D-B45E-B1F9-E36C4B2E4703}"/>
              </a:ext>
            </a:extLst>
          </p:cNvPr>
          <p:cNvSpPr/>
          <p:nvPr/>
        </p:nvSpPr>
        <p:spPr>
          <a:xfrm rot="20041398">
            <a:off x="1875693" y="3782648"/>
            <a:ext cx="4587631" cy="922215"/>
          </a:xfrm>
          <a:prstGeom prst="rightArrow">
            <a:avLst/>
          </a:prstGeom>
          <a:solidFill>
            <a:srgbClr val="00B050">
              <a:alpha val="5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3DACB71-0092-759E-9320-B3346A508E52}"/>
              </a:ext>
            </a:extLst>
          </p:cNvPr>
          <p:cNvSpPr/>
          <p:nvPr/>
        </p:nvSpPr>
        <p:spPr>
          <a:xfrm>
            <a:off x="7190154" y="2000738"/>
            <a:ext cx="1992923" cy="1563077"/>
          </a:xfrm>
          <a:custGeom>
            <a:avLst/>
            <a:gdLst>
              <a:gd name="connsiteX0" fmla="*/ 0 w 1992923"/>
              <a:gd name="connsiteY0" fmla="*/ 0 h 1563077"/>
              <a:gd name="connsiteX1" fmla="*/ 46892 w 1992923"/>
              <a:gd name="connsiteY1" fmla="*/ 148493 h 1563077"/>
              <a:gd name="connsiteX2" fmla="*/ 23446 w 1992923"/>
              <a:gd name="connsiteY2" fmla="*/ 226647 h 1563077"/>
              <a:gd name="connsiteX3" fmla="*/ 125046 w 1992923"/>
              <a:gd name="connsiteY3" fmla="*/ 328247 h 1563077"/>
              <a:gd name="connsiteX4" fmla="*/ 203200 w 1992923"/>
              <a:gd name="connsiteY4" fmla="*/ 437662 h 1563077"/>
              <a:gd name="connsiteX5" fmla="*/ 351692 w 1992923"/>
              <a:gd name="connsiteY5" fmla="*/ 570524 h 1563077"/>
              <a:gd name="connsiteX6" fmla="*/ 406400 w 1992923"/>
              <a:gd name="connsiteY6" fmla="*/ 633047 h 1563077"/>
              <a:gd name="connsiteX7" fmla="*/ 515815 w 1992923"/>
              <a:gd name="connsiteY7" fmla="*/ 625231 h 1563077"/>
              <a:gd name="connsiteX8" fmla="*/ 437661 w 1992923"/>
              <a:gd name="connsiteY8" fmla="*/ 672124 h 1563077"/>
              <a:gd name="connsiteX9" fmla="*/ 554892 w 1992923"/>
              <a:gd name="connsiteY9" fmla="*/ 820616 h 1563077"/>
              <a:gd name="connsiteX10" fmla="*/ 719015 w 1992923"/>
              <a:gd name="connsiteY10" fmla="*/ 1000370 h 1563077"/>
              <a:gd name="connsiteX11" fmla="*/ 898769 w 1992923"/>
              <a:gd name="connsiteY11" fmla="*/ 1164493 h 1563077"/>
              <a:gd name="connsiteX12" fmla="*/ 898769 w 1992923"/>
              <a:gd name="connsiteY12" fmla="*/ 1164493 h 1563077"/>
              <a:gd name="connsiteX13" fmla="*/ 1062892 w 1992923"/>
              <a:gd name="connsiteY13" fmla="*/ 1227016 h 1563077"/>
              <a:gd name="connsiteX14" fmla="*/ 1227015 w 1992923"/>
              <a:gd name="connsiteY14" fmla="*/ 1328616 h 1563077"/>
              <a:gd name="connsiteX15" fmla="*/ 1328615 w 1992923"/>
              <a:gd name="connsiteY15" fmla="*/ 1352062 h 1563077"/>
              <a:gd name="connsiteX16" fmla="*/ 1469292 w 1992923"/>
              <a:gd name="connsiteY16" fmla="*/ 1406770 h 1563077"/>
              <a:gd name="connsiteX17" fmla="*/ 1578708 w 1992923"/>
              <a:gd name="connsiteY17" fmla="*/ 1555262 h 1563077"/>
              <a:gd name="connsiteX18" fmla="*/ 1992923 w 1992923"/>
              <a:gd name="connsiteY18" fmla="*/ 1563077 h 1563077"/>
              <a:gd name="connsiteX19" fmla="*/ 1961661 w 1992923"/>
              <a:gd name="connsiteY19" fmla="*/ 1445847 h 1563077"/>
              <a:gd name="connsiteX20" fmla="*/ 1992923 w 1992923"/>
              <a:gd name="connsiteY20" fmla="*/ 1328616 h 1563077"/>
              <a:gd name="connsiteX21" fmla="*/ 1985108 w 1992923"/>
              <a:gd name="connsiteY21" fmla="*/ 1250462 h 1563077"/>
              <a:gd name="connsiteX22" fmla="*/ 1922584 w 1992923"/>
              <a:gd name="connsiteY22" fmla="*/ 1219200 h 1563077"/>
              <a:gd name="connsiteX23" fmla="*/ 1883508 w 1992923"/>
              <a:gd name="connsiteY23" fmla="*/ 1141047 h 1563077"/>
              <a:gd name="connsiteX24" fmla="*/ 804984 w 1992923"/>
              <a:gd name="connsiteY24" fmla="*/ 461108 h 1563077"/>
              <a:gd name="connsiteX25" fmla="*/ 640861 w 1992923"/>
              <a:gd name="connsiteY25" fmla="*/ 15631 h 1563077"/>
              <a:gd name="connsiteX26" fmla="*/ 0 w 1992923"/>
              <a:gd name="connsiteY26" fmla="*/ 0 h 156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92923" h="1563077">
                <a:moveTo>
                  <a:pt x="0" y="0"/>
                </a:moveTo>
                <a:lnTo>
                  <a:pt x="46892" y="148493"/>
                </a:lnTo>
                <a:lnTo>
                  <a:pt x="23446" y="226647"/>
                </a:lnTo>
                <a:lnTo>
                  <a:pt x="125046" y="328247"/>
                </a:lnTo>
                <a:lnTo>
                  <a:pt x="203200" y="437662"/>
                </a:lnTo>
                <a:lnTo>
                  <a:pt x="351692" y="570524"/>
                </a:lnTo>
                <a:lnTo>
                  <a:pt x="406400" y="633047"/>
                </a:lnTo>
                <a:lnTo>
                  <a:pt x="515815" y="625231"/>
                </a:lnTo>
                <a:lnTo>
                  <a:pt x="437661" y="672124"/>
                </a:lnTo>
                <a:lnTo>
                  <a:pt x="554892" y="820616"/>
                </a:lnTo>
                <a:lnTo>
                  <a:pt x="719015" y="1000370"/>
                </a:lnTo>
                <a:lnTo>
                  <a:pt x="898769" y="1164493"/>
                </a:lnTo>
                <a:lnTo>
                  <a:pt x="898769" y="1164493"/>
                </a:lnTo>
                <a:lnTo>
                  <a:pt x="1062892" y="1227016"/>
                </a:lnTo>
                <a:lnTo>
                  <a:pt x="1227015" y="1328616"/>
                </a:lnTo>
                <a:lnTo>
                  <a:pt x="1328615" y="1352062"/>
                </a:lnTo>
                <a:lnTo>
                  <a:pt x="1469292" y="1406770"/>
                </a:lnTo>
                <a:lnTo>
                  <a:pt x="1578708" y="1555262"/>
                </a:lnTo>
                <a:lnTo>
                  <a:pt x="1992923" y="1563077"/>
                </a:lnTo>
                <a:lnTo>
                  <a:pt x="1961661" y="1445847"/>
                </a:lnTo>
                <a:lnTo>
                  <a:pt x="1992923" y="1328616"/>
                </a:lnTo>
                <a:lnTo>
                  <a:pt x="1985108" y="1250462"/>
                </a:lnTo>
                <a:lnTo>
                  <a:pt x="1922584" y="1219200"/>
                </a:lnTo>
                <a:lnTo>
                  <a:pt x="1883508" y="1141047"/>
                </a:lnTo>
                <a:lnTo>
                  <a:pt x="804984" y="461108"/>
                </a:lnTo>
                <a:lnTo>
                  <a:pt x="640861" y="15631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40B76-1A98-519D-A9C2-691F80B0A24D}"/>
              </a:ext>
            </a:extLst>
          </p:cNvPr>
          <p:cNvSpPr txBox="1"/>
          <p:nvPr/>
        </p:nvSpPr>
        <p:spPr>
          <a:xfrm>
            <a:off x="7362092" y="2055872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C4D2F2-2736-1619-442C-CC99F155EF12}"/>
              </a:ext>
            </a:extLst>
          </p:cNvPr>
          <p:cNvCxnSpPr/>
          <p:nvPr/>
        </p:nvCxnSpPr>
        <p:spPr>
          <a:xfrm flipH="1">
            <a:off x="411480" y="4645152"/>
            <a:ext cx="173736" cy="10178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296C170-8246-BF1C-B84E-634EB9CAC6E4}"/>
              </a:ext>
            </a:extLst>
          </p:cNvPr>
          <p:cNvSpPr txBox="1"/>
          <p:nvPr/>
        </p:nvSpPr>
        <p:spPr>
          <a:xfrm>
            <a:off x="128132" y="431636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 Jan 2023</a:t>
            </a:r>
          </a:p>
        </p:txBody>
      </p:sp>
    </p:spTree>
    <p:extLst>
      <p:ext uri="{BB962C8B-B14F-4D97-AF65-F5344CB8AC3E}">
        <p14:creationId xmlns:p14="http://schemas.microsoft.com/office/powerpoint/2010/main" val="817722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80367-0B97-4363-B01E-282680BCB1DC}"/>
              </a:ext>
            </a:extLst>
          </p:cNvPr>
          <p:cNvGrpSpPr/>
          <p:nvPr/>
        </p:nvGrpSpPr>
        <p:grpSpPr>
          <a:xfrm>
            <a:off x="3352515" y="997140"/>
            <a:ext cx="3858012" cy="3359453"/>
            <a:chOff x="8088923" y="1153704"/>
            <a:chExt cx="3858012" cy="33594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FC456B-40B6-8040-87C6-764743AEB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697"/>
            <a:stretch/>
          </p:blipFill>
          <p:spPr>
            <a:xfrm>
              <a:off x="8088923" y="1153704"/>
              <a:ext cx="3858012" cy="335945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DD610E-F4BE-49A8-AD5C-FBD73AC630C2}"/>
                </a:ext>
              </a:extLst>
            </p:cNvPr>
            <p:cNvGrpSpPr/>
            <p:nvPr/>
          </p:nvGrpSpPr>
          <p:grpSpPr>
            <a:xfrm>
              <a:off x="10567774" y="1193324"/>
              <a:ext cx="1035784" cy="323165"/>
              <a:chOff x="10567774" y="1193324"/>
              <a:chExt cx="1035784" cy="32316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1833F66-485A-4242-A50E-33E54D9584F3}"/>
                  </a:ext>
                </a:extLst>
              </p:cNvPr>
              <p:cNvSpPr/>
              <p:nvPr/>
            </p:nvSpPr>
            <p:spPr>
              <a:xfrm>
                <a:off x="10664299" y="1229879"/>
                <a:ext cx="723498" cy="234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0E89E4-F757-4675-BAC5-CCF372E10CCD}"/>
                  </a:ext>
                </a:extLst>
              </p:cNvPr>
              <p:cNvSpPr txBox="1"/>
              <p:nvPr/>
            </p:nvSpPr>
            <p:spPr>
              <a:xfrm>
                <a:off x="10567774" y="1193324"/>
                <a:ext cx="103578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buClrTx/>
                  <a:defRPr/>
                </a:pPr>
                <a:r>
                  <a:rPr lang="en-US" sz="1500" b="1" kern="1200" dirty="0">
                    <a:solidFill>
                      <a:prstClr val="black"/>
                    </a:solidFill>
                    <a:latin typeface="Calibri"/>
                    <a:ea typeface="+mn-ea"/>
                  </a:rPr>
                  <a:t>AR Rank</a:t>
                </a:r>
              </a:p>
            </p:txBody>
          </p:sp>
        </p:grp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75CCB3D-E670-314D-AAD8-0F366D53C3FB}"/>
              </a:ext>
            </a:extLst>
          </p:cNvPr>
          <p:cNvSpPr txBox="1">
            <a:spLocks/>
          </p:cNvSpPr>
          <p:nvPr/>
        </p:nvSpPr>
        <p:spPr>
          <a:xfrm>
            <a:off x="3635374" y="4900779"/>
            <a:ext cx="3292289" cy="913171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685783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600" b="1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sz="2133" dirty="0"/>
              <a:t>Flood damages increase </a:t>
            </a:r>
          </a:p>
          <a:p>
            <a:pPr defTabSz="914354">
              <a:defRPr/>
            </a:pPr>
            <a:r>
              <a:rPr lang="en-US" sz="2133" dirty="0"/>
              <a:t>exponentially with AR Ranking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6529" y="4356594"/>
            <a:ext cx="308998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buClrTx/>
              <a:defRPr/>
            </a:pPr>
            <a:r>
              <a:rPr lang="en-US" sz="1333" kern="1200" dirty="0">
                <a:solidFill>
                  <a:prstClr val="black"/>
                </a:solidFill>
                <a:latin typeface="Calibri"/>
                <a:ea typeface="+mn-ea"/>
              </a:rPr>
              <a:t>Corringham et al. 2019</a:t>
            </a:r>
          </a:p>
          <a:p>
            <a:pPr algn="ctr" defTabSz="914354">
              <a:buClrTx/>
              <a:defRPr/>
            </a:pPr>
            <a:r>
              <a:rPr lang="en-US" sz="1333" kern="1200" dirty="0">
                <a:solidFill>
                  <a:prstClr val="black"/>
                </a:solidFill>
                <a:latin typeface="Calibri"/>
                <a:ea typeface="+mn-ea"/>
              </a:rPr>
              <a:t>Science Advances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59668"/>
            <a:ext cx="10972801" cy="770237"/>
          </a:xfrm>
        </p:spPr>
        <p:txBody>
          <a:bodyPr>
            <a:normAutofit/>
          </a:bodyPr>
          <a:lstStyle/>
          <a:p>
            <a:r>
              <a:rPr lang="en-US" dirty="0">
                <a:latin typeface="News Gothic MT" panose="020B0503020103020203" pitchFamily="34" charset="0"/>
              </a:rPr>
              <a:t>ARs drive flood damages in California and the West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87449F-DDE6-4C99-9340-FE3135CBC3F1}"/>
              </a:ext>
            </a:extLst>
          </p:cNvPr>
          <p:cNvGrpSpPr/>
          <p:nvPr/>
        </p:nvGrpSpPr>
        <p:grpSpPr>
          <a:xfrm>
            <a:off x="3995241" y="1357195"/>
            <a:ext cx="1245459" cy="1019755"/>
            <a:chOff x="8731649" y="1513759"/>
            <a:chExt cx="1245459" cy="1019755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8CB064F2-22E2-41A7-BD18-819C252C79F6}"/>
                </a:ext>
              </a:extLst>
            </p:cNvPr>
            <p:cNvSpPr/>
            <p:nvPr/>
          </p:nvSpPr>
          <p:spPr>
            <a:xfrm rot="5400000">
              <a:off x="9200491" y="1941735"/>
              <a:ext cx="307776" cy="875781"/>
            </a:xfrm>
            <a:prstGeom prst="leftBrac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endParaRPr lang="en-US" sz="18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49B2FB-3769-461E-A7EB-85F76D9D760E}"/>
                </a:ext>
              </a:extLst>
            </p:cNvPr>
            <p:cNvSpPr txBox="1"/>
            <p:nvPr/>
          </p:nvSpPr>
          <p:spPr>
            <a:xfrm flipH="1">
              <a:off x="8731649" y="1513759"/>
              <a:ext cx="1245459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US" sz="18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Mostly beneficial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6708CA-549D-4B9B-B2F5-F74F429A4DAC}"/>
              </a:ext>
            </a:extLst>
          </p:cNvPr>
          <p:cNvGrpSpPr/>
          <p:nvPr/>
        </p:nvGrpSpPr>
        <p:grpSpPr>
          <a:xfrm>
            <a:off x="5748412" y="2981041"/>
            <a:ext cx="1357853" cy="1023133"/>
            <a:chOff x="10484820" y="3137606"/>
            <a:chExt cx="1357853" cy="102313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2689D877-725E-4458-AA22-A59FE32D61E2}"/>
                </a:ext>
              </a:extLst>
            </p:cNvPr>
            <p:cNvSpPr/>
            <p:nvPr/>
          </p:nvSpPr>
          <p:spPr>
            <a:xfrm rot="16200000" flipV="1">
              <a:off x="10948302" y="2853603"/>
              <a:ext cx="307776" cy="875781"/>
            </a:xfrm>
            <a:prstGeom prst="leftBrac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endParaRPr lang="en-US" sz="1800" kern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BB375F-2E61-4020-8E7D-4A5DE5E19FAC}"/>
                </a:ext>
              </a:extLst>
            </p:cNvPr>
            <p:cNvSpPr txBox="1"/>
            <p:nvPr/>
          </p:nvSpPr>
          <p:spPr>
            <a:xfrm flipH="1">
              <a:off x="10484820" y="3514409"/>
              <a:ext cx="1357853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377">
                <a:buClrTx/>
                <a:defRPr/>
              </a:pPr>
              <a:r>
                <a:rPr lang="en-US" sz="18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Mostly hazardous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5D84A3-A07E-4A8C-9656-C68925311CD0}"/>
              </a:ext>
            </a:extLst>
          </p:cNvPr>
          <p:cNvGrpSpPr/>
          <p:nvPr/>
        </p:nvGrpSpPr>
        <p:grpSpPr>
          <a:xfrm>
            <a:off x="236195" y="997140"/>
            <a:ext cx="2973056" cy="3359453"/>
            <a:chOff x="4972603" y="1153704"/>
            <a:chExt cx="2973056" cy="335945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60F27D5-4314-4333-91D7-D155FE152B14}"/>
                </a:ext>
              </a:extLst>
            </p:cNvPr>
            <p:cNvGrpSpPr/>
            <p:nvPr/>
          </p:nvGrpSpPr>
          <p:grpSpPr>
            <a:xfrm>
              <a:off x="5054781" y="1229879"/>
              <a:ext cx="2798643" cy="3207101"/>
              <a:chOff x="192726" y="3530794"/>
              <a:chExt cx="2798643" cy="320710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5F98E44-D76B-4510-B6DF-55CF1CF575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80" t="33298" r="66004" b="1750"/>
              <a:stretch/>
            </p:blipFill>
            <p:spPr>
              <a:xfrm>
                <a:off x="192726" y="3583518"/>
                <a:ext cx="2798643" cy="315437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F7735B-044E-4A10-8D22-6ACEF218E799}"/>
                  </a:ext>
                </a:extLst>
              </p:cNvPr>
              <p:cNvSpPr txBox="1"/>
              <p:nvPr/>
            </p:nvSpPr>
            <p:spPr>
              <a:xfrm>
                <a:off x="1086022" y="3530794"/>
                <a:ext cx="110959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914377">
                  <a:buClrTx/>
                  <a:defRPr/>
                </a:pPr>
                <a:r>
                  <a:rPr lang="en-US" sz="1100" b="1" kern="1200" dirty="0">
                    <a:solidFill>
                      <a:prstClr val="black"/>
                    </a:solidFill>
                    <a:latin typeface="Helvetica" charset="0"/>
                    <a:ea typeface="Helvetica" charset="0"/>
                    <a:cs typeface="Helvetica" charset="0"/>
                  </a:rPr>
                  <a:t>AR Rank (1-5)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F25471-A7B3-4EF9-BA6C-64888EC1CA0C}"/>
                </a:ext>
              </a:extLst>
            </p:cNvPr>
            <p:cNvSpPr/>
            <p:nvPr/>
          </p:nvSpPr>
          <p:spPr>
            <a:xfrm>
              <a:off x="4972603" y="1153704"/>
              <a:ext cx="2973056" cy="335945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70F8A6-63D3-4C81-95BB-4541CC374A06}"/>
                </a:ext>
              </a:extLst>
            </p:cNvPr>
            <p:cNvSpPr txBox="1"/>
            <p:nvPr/>
          </p:nvSpPr>
          <p:spPr>
            <a:xfrm>
              <a:off x="4972603" y="1193481"/>
              <a:ext cx="1035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>
                <a:buClrTx/>
                <a:defRPr/>
              </a:pPr>
              <a:r>
                <a:rPr lang="en-US" sz="1200" b="1" kern="1200" dirty="0">
                  <a:solidFill>
                    <a:prstClr val="black"/>
                  </a:solidFill>
                  <a:latin typeface="Calibri"/>
                  <a:ea typeface="+mn-ea"/>
                </a:rPr>
                <a:t>Ralph et al. 2019 BAMS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96C78037-C575-44FA-8548-C1F2043F1322}"/>
              </a:ext>
            </a:extLst>
          </p:cNvPr>
          <p:cNvSpPr txBox="1">
            <a:spLocks/>
          </p:cNvSpPr>
          <p:nvPr/>
        </p:nvSpPr>
        <p:spPr>
          <a:xfrm>
            <a:off x="236195" y="4900779"/>
            <a:ext cx="3136708" cy="913171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685783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600" b="1" kern="12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defRPr>
            </a:lvl1pPr>
          </a:lstStyle>
          <a:p>
            <a:pPr defTabSz="914354">
              <a:defRPr/>
            </a:pPr>
            <a:r>
              <a:rPr lang="en-US" sz="2133" dirty="0"/>
              <a:t>84% of All Flood Damages </a:t>
            </a:r>
          </a:p>
          <a:p>
            <a:pPr defTabSz="914354">
              <a:defRPr/>
            </a:pPr>
            <a:r>
              <a:rPr lang="en-US" sz="2133" dirty="0"/>
              <a:t>over 40 years in the West </a:t>
            </a:r>
          </a:p>
          <a:p>
            <a:pPr defTabSz="914354">
              <a:defRPr/>
            </a:pPr>
            <a:r>
              <a:rPr lang="en-US" sz="2133" dirty="0"/>
              <a:t>are from 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002E6-8990-43D8-F2F9-2FBD63452EAD}"/>
              </a:ext>
            </a:extLst>
          </p:cNvPr>
          <p:cNvSpPr txBox="1"/>
          <p:nvPr/>
        </p:nvSpPr>
        <p:spPr>
          <a:xfrm>
            <a:off x="8561301" y="4356594"/>
            <a:ext cx="2062231" cy="5025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1333" kern="1200" dirty="0">
                <a:solidFill>
                  <a:prstClr val="black"/>
                </a:solidFill>
                <a:latin typeface="Calibri" panose="020F0502020204030204"/>
                <a:ea typeface="Helvetica" charset="0"/>
                <a:cs typeface="Helvetica" charset="0"/>
              </a:rPr>
              <a:t>Bartlett and </a:t>
            </a:r>
            <a:r>
              <a:rPr lang="en-US" sz="1333" kern="1200" dirty="0" err="1">
                <a:solidFill>
                  <a:prstClr val="black"/>
                </a:solidFill>
                <a:latin typeface="Calibri" panose="020F0502020204030204"/>
                <a:ea typeface="Helvetica" charset="0"/>
                <a:cs typeface="Helvetica" charset="0"/>
              </a:rPr>
              <a:t>Cordeira</a:t>
            </a:r>
            <a:r>
              <a:rPr lang="en-US" sz="1333" kern="1200" dirty="0">
                <a:solidFill>
                  <a:prstClr val="black"/>
                </a:solidFill>
                <a:latin typeface="Calibri" panose="020F0502020204030204"/>
                <a:ea typeface="Helvetica" charset="0"/>
                <a:cs typeface="Helvetica" charset="0"/>
              </a:rPr>
              <a:t> 2021 </a:t>
            </a:r>
          </a:p>
          <a:p>
            <a:pPr algn="ctr" defTabSz="914377">
              <a:buClrTx/>
              <a:defRPr/>
            </a:pPr>
            <a:r>
              <a:rPr lang="en-US" sz="1333" kern="1200" dirty="0">
                <a:solidFill>
                  <a:prstClr val="black"/>
                </a:solidFill>
                <a:latin typeface="Calibri" panose="020F0502020204030204"/>
                <a:ea typeface="Helvetica" charset="0"/>
                <a:cs typeface="Helvetica" charset="0"/>
              </a:rPr>
              <a:t>Weather and Forecasting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44573B-0EBF-29DA-3D72-EC1CF877D97E}"/>
              </a:ext>
            </a:extLst>
          </p:cNvPr>
          <p:cNvGrpSpPr/>
          <p:nvPr/>
        </p:nvGrpSpPr>
        <p:grpSpPr>
          <a:xfrm>
            <a:off x="7533163" y="1013523"/>
            <a:ext cx="4118508" cy="3359453"/>
            <a:chOff x="5649872" y="760142"/>
            <a:chExt cx="3088881" cy="25195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7D614B-C2D2-124B-B0A4-8A652CCED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66" t="34929" r="40046" b="19060"/>
            <a:stretch/>
          </p:blipFill>
          <p:spPr>
            <a:xfrm>
              <a:off x="5694524" y="952765"/>
              <a:ext cx="2937340" cy="23115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4DC8A4-AD90-A999-AB2D-B5A615E138E4}"/>
                </a:ext>
              </a:extLst>
            </p:cNvPr>
            <p:cNvSpPr txBox="1"/>
            <p:nvPr/>
          </p:nvSpPr>
          <p:spPr>
            <a:xfrm>
              <a:off x="5773234" y="761322"/>
              <a:ext cx="2927725" cy="1962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377">
                <a:buClrTx/>
                <a:defRPr/>
              </a:pPr>
              <a:r>
                <a:rPr lang="en-US" sz="1100" b="1" kern="1200" dirty="0">
                  <a:solidFill>
                    <a:prstClr val="black"/>
                  </a:solidFill>
                  <a:latin typeface="Helvetica" charset="0"/>
                  <a:ea typeface="Helvetica" charset="0"/>
                  <a:cs typeface="Helvetica" charset="0"/>
                </a:rPr>
                <a:t>Atmospheric Rivers:  Benefits and Hazards Distribution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AA73A3-EB5A-C771-7BA3-F98191956E11}"/>
                </a:ext>
              </a:extLst>
            </p:cNvPr>
            <p:cNvSpPr/>
            <p:nvPr/>
          </p:nvSpPr>
          <p:spPr>
            <a:xfrm>
              <a:off x="5649872" y="760142"/>
              <a:ext cx="3088881" cy="251959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FB1F04D-7A94-ADCF-D228-7835B5700E04}"/>
              </a:ext>
            </a:extLst>
          </p:cNvPr>
          <p:cNvSpPr txBox="1"/>
          <p:nvPr/>
        </p:nvSpPr>
        <p:spPr>
          <a:xfrm>
            <a:off x="-62921" y="4356593"/>
            <a:ext cx="3571917" cy="5025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1333" kern="1200" dirty="0">
                <a:solidFill>
                  <a:prstClr val="black"/>
                </a:solidFill>
                <a:latin typeface="Calibri" panose="020F0502020204030204"/>
                <a:ea typeface="Helvetica" charset="0"/>
                <a:cs typeface="Helvetica" charset="0"/>
              </a:rPr>
              <a:t>Ralph et al. 2019</a:t>
            </a:r>
          </a:p>
          <a:p>
            <a:pPr algn="ctr" defTabSz="914377">
              <a:buClrTx/>
              <a:defRPr/>
            </a:pPr>
            <a:r>
              <a:rPr lang="en-US" sz="1333" kern="1200" dirty="0">
                <a:solidFill>
                  <a:prstClr val="black"/>
                </a:solidFill>
                <a:latin typeface="Calibri" panose="020F0502020204030204"/>
                <a:ea typeface="Helvetica" charset="0"/>
                <a:cs typeface="Helvetica" charset="0"/>
              </a:rPr>
              <a:t>Bulletin of the American Meteorological Society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81F6B9A-F981-D507-7DD3-D98F2F35BB44}"/>
              </a:ext>
            </a:extLst>
          </p:cNvPr>
          <p:cNvSpPr txBox="1">
            <a:spLocks/>
          </p:cNvSpPr>
          <p:nvPr/>
        </p:nvSpPr>
        <p:spPr>
          <a:xfrm>
            <a:off x="7592699" y="4879776"/>
            <a:ext cx="4010528" cy="963129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>
              <a:buClrTx/>
              <a:defRPr/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AR days correspond to most of the days with NWS Weather Watches, Warnings or Advisories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F1E81F-B567-67AB-2F40-B3282FBFF5CC}"/>
              </a:ext>
            </a:extLst>
          </p:cNvPr>
          <p:cNvSpPr/>
          <p:nvPr/>
        </p:nvSpPr>
        <p:spPr>
          <a:xfrm>
            <a:off x="318373" y="1073315"/>
            <a:ext cx="877859" cy="386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1867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1C1E50C-06A4-AF3D-B773-6F9EFAC9733C}"/>
              </a:ext>
            </a:extLst>
          </p:cNvPr>
          <p:cNvSpPr txBox="1">
            <a:spLocks/>
          </p:cNvSpPr>
          <p:nvPr/>
        </p:nvSpPr>
        <p:spPr>
          <a:xfrm>
            <a:off x="8650258" y="1234234"/>
            <a:ext cx="1884313" cy="16059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54">
              <a:buClrTx/>
              <a:defRPr/>
            </a:pPr>
            <a:r>
              <a:rPr lang="en-US" sz="1600" b="1" i="1" dirty="0">
                <a:solidFill>
                  <a:srgbClr val="FF0000"/>
                </a:solidFill>
                <a:latin typeface="Calibri" panose="020F0502020204030204"/>
              </a:rPr>
              <a:t>Antecedent conditions and presence of vulnerable communities modulate AR impacts</a:t>
            </a:r>
          </a:p>
        </p:txBody>
      </p:sp>
    </p:spTree>
    <p:extLst>
      <p:ext uri="{BB962C8B-B14F-4D97-AF65-F5344CB8AC3E}">
        <p14:creationId xmlns:p14="http://schemas.microsoft.com/office/powerpoint/2010/main" val="358400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9" grpId="0" animBg="1"/>
      <p:bldP spid="6" grpId="0" animBg="1"/>
      <p:bldP spid="35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DD8AF0C-0200-0788-7F62-F42D09C6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75" y="916843"/>
            <a:ext cx="9439014" cy="50384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C40CF1-8BDB-27DF-499C-FF7074C9CA96}"/>
              </a:ext>
            </a:extLst>
          </p:cNvPr>
          <p:cNvSpPr/>
          <p:nvPr/>
        </p:nvSpPr>
        <p:spPr>
          <a:xfrm>
            <a:off x="975362" y="1109310"/>
            <a:ext cx="6551568" cy="4252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F64B80-CEEB-2AEC-202F-54C11FA99F44}"/>
              </a:ext>
            </a:extLst>
          </p:cNvPr>
          <p:cNvSpPr/>
          <p:nvPr/>
        </p:nvSpPr>
        <p:spPr>
          <a:xfrm>
            <a:off x="7453656" y="4202131"/>
            <a:ext cx="2096742" cy="1159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92;p21">
            <a:extLst>
              <a:ext uri="{FF2B5EF4-FFF2-40B4-BE49-F238E27FC236}">
                <a16:creationId xmlns:a16="http://schemas.microsoft.com/office/drawing/2014/main" id="{C96C65EE-28B6-A508-A159-A2923DEA28E8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 Gov. Newsom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Press Conference on 21 April 2021</a:t>
            </a:r>
            <a:r>
              <a:rPr lang="en-US" sz="2000" b="0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at Lake Mendocino: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Declared Regional Drought Emergency – FIRO/ARs noted as Innovative Solution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C6AD5-52C3-07AA-4303-9B0C6B697A35}"/>
              </a:ext>
            </a:extLst>
          </p:cNvPr>
          <p:cNvSpPr txBox="1"/>
          <p:nvPr/>
        </p:nvSpPr>
        <p:spPr>
          <a:xfrm>
            <a:off x="1050388" y="3696751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EE4983-2478-3CE6-CF81-EBB45CDBF01C}"/>
              </a:ext>
            </a:extLst>
          </p:cNvPr>
          <p:cNvSpPr txBox="1"/>
          <p:nvPr/>
        </p:nvSpPr>
        <p:spPr>
          <a:xfrm>
            <a:off x="1050387" y="1576633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27010E-843A-F458-FF57-D0C012CF1FBC}"/>
              </a:ext>
            </a:extLst>
          </p:cNvPr>
          <p:cNvCxnSpPr>
            <a:cxnSpLocks/>
            <a:endCxn id="15" idx="5"/>
          </p:cNvCxnSpPr>
          <p:nvPr/>
        </p:nvCxnSpPr>
        <p:spPr>
          <a:xfrm flipV="1">
            <a:off x="3118338" y="1974933"/>
            <a:ext cx="0" cy="287842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DF5CBE6-CF93-0833-43FC-886DC603060B}"/>
              </a:ext>
            </a:extLst>
          </p:cNvPr>
          <p:cNvSpPr/>
          <p:nvPr/>
        </p:nvSpPr>
        <p:spPr>
          <a:xfrm>
            <a:off x="3026897" y="4763905"/>
            <a:ext cx="182880" cy="1828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897DEA-44A9-2D3D-46FC-5F29CC631FBD}"/>
              </a:ext>
            </a:extLst>
          </p:cNvPr>
          <p:cNvSpPr/>
          <p:nvPr/>
        </p:nvSpPr>
        <p:spPr>
          <a:xfrm>
            <a:off x="3032368" y="1818835"/>
            <a:ext cx="182880" cy="182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72324B0-9B7C-E093-DF7D-BEC345840B88}"/>
              </a:ext>
            </a:extLst>
          </p:cNvPr>
          <p:cNvCxnSpPr>
            <a:cxnSpLocks/>
            <a:endCxn id="8" idx="5"/>
          </p:cNvCxnSpPr>
          <p:nvPr/>
        </p:nvCxnSpPr>
        <p:spPr>
          <a:xfrm flipV="1">
            <a:off x="7921777" y="2565317"/>
            <a:ext cx="0" cy="1280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3A357CA-918C-78DB-782D-1A4FB007C799}"/>
              </a:ext>
            </a:extLst>
          </p:cNvPr>
          <p:cNvSpPr/>
          <p:nvPr/>
        </p:nvSpPr>
        <p:spPr>
          <a:xfrm>
            <a:off x="7839878" y="3730083"/>
            <a:ext cx="182880" cy="1828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E109BD-0FF0-55C5-4D6A-C4F84AB4762A}"/>
              </a:ext>
            </a:extLst>
          </p:cNvPr>
          <p:cNvSpPr/>
          <p:nvPr/>
        </p:nvSpPr>
        <p:spPr>
          <a:xfrm>
            <a:off x="7835807" y="2409219"/>
            <a:ext cx="182880" cy="182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09E182-F513-BFC8-6A65-73EA9A4D49F8}"/>
              </a:ext>
            </a:extLst>
          </p:cNvPr>
          <p:cNvSpPr txBox="1"/>
          <p:nvPr/>
        </p:nvSpPr>
        <p:spPr>
          <a:xfrm>
            <a:off x="2578766" y="495485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10/23/2021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86C2F-D1E7-BE09-C2B4-B4BFF86CEA44}"/>
              </a:ext>
            </a:extLst>
          </p:cNvPr>
          <p:cNvSpPr txBox="1"/>
          <p:nvPr/>
        </p:nvSpPr>
        <p:spPr>
          <a:xfrm>
            <a:off x="7441440" y="3894354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12/4/2022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47D3CE-59E8-B2C8-C677-5A32605FB3E4}"/>
              </a:ext>
            </a:extLst>
          </p:cNvPr>
          <p:cNvCxnSpPr>
            <a:cxnSpLocks/>
          </p:cNvCxnSpPr>
          <p:nvPr/>
        </p:nvCxnSpPr>
        <p:spPr>
          <a:xfrm flipV="1">
            <a:off x="9121438" y="1475071"/>
            <a:ext cx="0" cy="64008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BD3C07B-7335-D075-5FE3-DFFC4B120215}"/>
              </a:ext>
            </a:extLst>
          </p:cNvPr>
          <p:cNvSpPr/>
          <p:nvPr/>
        </p:nvSpPr>
        <p:spPr>
          <a:xfrm>
            <a:off x="9032608" y="1390781"/>
            <a:ext cx="182880" cy="1828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572D931-B1A6-B94A-B250-102DF9F7BE3D}"/>
              </a:ext>
            </a:extLst>
          </p:cNvPr>
          <p:cNvSpPr/>
          <p:nvPr/>
        </p:nvSpPr>
        <p:spPr>
          <a:xfrm>
            <a:off x="9029998" y="2023711"/>
            <a:ext cx="182880" cy="182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1DE051-607F-989C-03D9-5C0642F24C13}"/>
              </a:ext>
            </a:extLst>
          </p:cNvPr>
          <p:cNvSpPr txBox="1"/>
          <p:nvPr/>
        </p:nvSpPr>
        <p:spPr>
          <a:xfrm>
            <a:off x="8631560" y="1077841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3/16/2023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7B61B7-528C-BE7A-C57C-CF1960E4E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7095" r="11319"/>
          <a:stretch/>
        </p:blipFill>
        <p:spPr bwMode="auto">
          <a:xfrm>
            <a:off x="1050387" y="1153814"/>
            <a:ext cx="5986667" cy="412755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ED998D-DE72-1691-E5CF-5B96F74B73F3}"/>
              </a:ext>
            </a:extLst>
          </p:cNvPr>
          <p:cNvSpPr/>
          <p:nvPr/>
        </p:nvSpPr>
        <p:spPr>
          <a:xfrm>
            <a:off x="7526930" y="1109310"/>
            <a:ext cx="2023469" cy="30928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F5243-5560-6B36-305A-0D8BA67F3817}"/>
              </a:ext>
            </a:extLst>
          </p:cNvPr>
          <p:cNvSpPr txBox="1"/>
          <p:nvPr/>
        </p:nvSpPr>
        <p:spPr>
          <a:xfrm>
            <a:off x="9611315" y="1143140"/>
            <a:ext cx="22604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2750" indent="-285750">
              <a:buSzPts val="16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Arrows illustrate AR landfall intensity and orientation based at time of maximum intensity using IVT Mag.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ARs made landfall in California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between 26 Dec 2022 &amp; 17 Jan 2023</a:t>
            </a: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2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 ARs made landfall in California on 10–14 March 2023</a:t>
            </a:r>
          </a:p>
        </p:txBody>
      </p:sp>
      <p:sp>
        <p:nvSpPr>
          <p:cNvPr id="23" name="Left-Up Arrow 22">
            <a:extLst>
              <a:ext uri="{FF2B5EF4-FFF2-40B4-BE49-F238E27FC236}">
                <a16:creationId xmlns:a16="http://schemas.microsoft.com/office/drawing/2014/main" id="{02E32622-DC82-38FE-7559-2DE5304BAF82}"/>
              </a:ext>
            </a:extLst>
          </p:cNvPr>
          <p:cNvSpPr/>
          <p:nvPr/>
        </p:nvSpPr>
        <p:spPr>
          <a:xfrm>
            <a:off x="7085171" y="4251008"/>
            <a:ext cx="1698268" cy="790396"/>
          </a:xfrm>
          <a:prstGeom prst="leftUpArrow">
            <a:avLst/>
          </a:prstGeom>
          <a:solidFill>
            <a:srgbClr val="FF0000">
              <a:alpha val="52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01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EB8CB47-D671-E8F6-B90F-65EDB6CF5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73" y="52789"/>
            <a:ext cx="5581328" cy="6805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0057B-8E7C-203F-4C00-C8760C7400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41" t="3030" r="9503"/>
          <a:stretch/>
        </p:blipFill>
        <p:spPr>
          <a:xfrm>
            <a:off x="-2" y="0"/>
            <a:ext cx="632936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88613D-63D1-B5AC-D44F-3E388B337E31}"/>
              </a:ext>
            </a:extLst>
          </p:cNvPr>
          <p:cNvGrpSpPr/>
          <p:nvPr/>
        </p:nvGrpSpPr>
        <p:grpSpPr>
          <a:xfrm>
            <a:off x="468709" y="1002895"/>
            <a:ext cx="4200116" cy="4287989"/>
            <a:chOff x="351531" y="752171"/>
            <a:chExt cx="3150087" cy="3215992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8AD69FAA-E3FB-5296-2284-D2D012FCBF7A}"/>
                </a:ext>
              </a:extLst>
            </p:cNvPr>
            <p:cNvSpPr/>
            <p:nvPr/>
          </p:nvSpPr>
          <p:spPr>
            <a:xfrm>
              <a:off x="351531" y="752171"/>
              <a:ext cx="3150087" cy="3215992"/>
            </a:xfrm>
            <a:custGeom>
              <a:avLst/>
              <a:gdLst>
                <a:gd name="connsiteX0" fmla="*/ 2480338 w 3150087"/>
                <a:gd name="connsiteY0" fmla="*/ 128978 h 3215992"/>
                <a:gd name="connsiteX1" fmla="*/ 1865196 w 3150087"/>
                <a:gd name="connsiteY1" fmla="*/ 23684 h 3215992"/>
                <a:gd name="connsiteX2" fmla="*/ 1959407 w 3150087"/>
                <a:gd name="connsiteY2" fmla="*/ 522447 h 3215992"/>
                <a:gd name="connsiteX3" fmla="*/ 2031451 w 3150087"/>
                <a:gd name="connsiteY3" fmla="*/ 1431305 h 3215992"/>
                <a:gd name="connsiteX4" fmla="*/ 1560396 w 3150087"/>
                <a:gd name="connsiteY4" fmla="*/ 2151742 h 3215992"/>
                <a:gd name="connsiteX5" fmla="*/ 551785 w 3150087"/>
                <a:gd name="connsiteY5" fmla="*/ 2877720 h 3215992"/>
                <a:gd name="connsiteX6" fmla="*/ 3145 w 3150087"/>
                <a:gd name="connsiteY6" fmla="*/ 3154811 h 3215992"/>
                <a:gd name="connsiteX7" fmla="*/ 784542 w 3150087"/>
                <a:gd name="connsiteY7" fmla="*/ 3176978 h 3215992"/>
                <a:gd name="connsiteX8" fmla="*/ 1710025 w 3150087"/>
                <a:gd name="connsiteY8" fmla="*/ 2705924 h 3215992"/>
                <a:gd name="connsiteX9" fmla="*/ 2624425 w 3150087"/>
                <a:gd name="connsiteY9" fmla="*/ 1797065 h 3215992"/>
                <a:gd name="connsiteX10" fmla="*/ 2962476 w 3150087"/>
                <a:gd name="connsiteY10" fmla="*/ 1098796 h 3215992"/>
                <a:gd name="connsiteX11" fmla="*/ 3128731 w 3150087"/>
                <a:gd name="connsiteY11" fmla="*/ 555698 h 3215992"/>
                <a:gd name="connsiteX12" fmla="*/ 2480338 w 3150087"/>
                <a:gd name="connsiteY12" fmla="*/ 128978 h 32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0087" h="3215992">
                  <a:moveTo>
                    <a:pt x="2480338" y="128978"/>
                  </a:moveTo>
                  <a:cubicBezTo>
                    <a:pt x="2269749" y="40309"/>
                    <a:pt x="1952018" y="-41894"/>
                    <a:pt x="1865196" y="23684"/>
                  </a:cubicBezTo>
                  <a:cubicBezTo>
                    <a:pt x="1778374" y="89262"/>
                    <a:pt x="1931698" y="287844"/>
                    <a:pt x="1959407" y="522447"/>
                  </a:cubicBezTo>
                  <a:cubicBezTo>
                    <a:pt x="1987116" y="757051"/>
                    <a:pt x="2097953" y="1159756"/>
                    <a:pt x="2031451" y="1431305"/>
                  </a:cubicBezTo>
                  <a:cubicBezTo>
                    <a:pt x="1964949" y="1702854"/>
                    <a:pt x="1807007" y="1910673"/>
                    <a:pt x="1560396" y="2151742"/>
                  </a:cubicBezTo>
                  <a:cubicBezTo>
                    <a:pt x="1313785" y="2392811"/>
                    <a:pt x="811327" y="2710542"/>
                    <a:pt x="551785" y="2877720"/>
                  </a:cubicBezTo>
                  <a:cubicBezTo>
                    <a:pt x="292243" y="3044898"/>
                    <a:pt x="-35648" y="3104935"/>
                    <a:pt x="3145" y="3154811"/>
                  </a:cubicBezTo>
                  <a:cubicBezTo>
                    <a:pt x="41938" y="3204687"/>
                    <a:pt x="500062" y="3251793"/>
                    <a:pt x="784542" y="3176978"/>
                  </a:cubicBezTo>
                  <a:cubicBezTo>
                    <a:pt x="1069022" y="3102163"/>
                    <a:pt x="1403378" y="2935909"/>
                    <a:pt x="1710025" y="2705924"/>
                  </a:cubicBezTo>
                  <a:cubicBezTo>
                    <a:pt x="2016672" y="2475939"/>
                    <a:pt x="2415683" y="2064920"/>
                    <a:pt x="2624425" y="1797065"/>
                  </a:cubicBezTo>
                  <a:cubicBezTo>
                    <a:pt x="2833167" y="1529210"/>
                    <a:pt x="2878425" y="1305690"/>
                    <a:pt x="2962476" y="1098796"/>
                  </a:cubicBezTo>
                  <a:cubicBezTo>
                    <a:pt x="3046527" y="891902"/>
                    <a:pt x="3208164" y="718258"/>
                    <a:pt x="3128731" y="555698"/>
                  </a:cubicBezTo>
                  <a:cubicBezTo>
                    <a:pt x="3049298" y="393138"/>
                    <a:pt x="2690927" y="217647"/>
                    <a:pt x="2480338" y="128978"/>
                  </a:cubicBezTo>
                  <a:close/>
                </a:path>
              </a:pathLst>
            </a:custGeom>
            <a:solidFill>
              <a:srgbClr val="FFF2CC">
                <a:alpha val="3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A5B6AB1-0BEC-2A01-F77E-F47788CC9810}"/>
                </a:ext>
              </a:extLst>
            </p:cNvPr>
            <p:cNvSpPr/>
            <p:nvPr/>
          </p:nvSpPr>
          <p:spPr>
            <a:xfrm>
              <a:off x="1609782" y="1388706"/>
              <a:ext cx="1357978" cy="2088204"/>
            </a:xfrm>
            <a:custGeom>
              <a:avLst/>
              <a:gdLst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668005 w 1353145"/>
                <a:gd name="connsiteY2" fmla="*/ 1363387 h 1916407"/>
                <a:gd name="connsiteX3" fmla="*/ 1253878 w 1353145"/>
                <a:gd name="connsiteY3" fmla="*/ 563971 h 1916407"/>
                <a:gd name="connsiteX4" fmla="*/ 1352436 w 1353145"/>
                <a:gd name="connsiteY4" fmla="*/ 0 h 1916407"/>
                <a:gd name="connsiteX5" fmla="*/ 1352436 w 1353145"/>
                <a:gd name="connsiteY5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668005 w 1353145"/>
                <a:gd name="connsiteY2" fmla="*/ 1363387 h 1916407"/>
                <a:gd name="connsiteX3" fmla="*/ 1253878 w 1353145"/>
                <a:gd name="connsiteY3" fmla="*/ 563971 h 1916407"/>
                <a:gd name="connsiteX4" fmla="*/ 1352436 w 1353145"/>
                <a:gd name="connsiteY4" fmla="*/ 0 h 1916407"/>
                <a:gd name="connsiteX5" fmla="*/ 1352436 w 1353145"/>
                <a:gd name="connsiteY5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1253878 w 1353145"/>
                <a:gd name="connsiteY2" fmla="*/ 563971 h 1916407"/>
                <a:gd name="connsiteX3" fmla="*/ 1352436 w 1353145"/>
                <a:gd name="connsiteY3" fmla="*/ 0 h 1916407"/>
                <a:gd name="connsiteX4" fmla="*/ 1352436 w 1353145"/>
                <a:gd name="connsiteY4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1253878 w 1353145"/>
                <a:gd name="connsiteY2" fmla="*/ 563971 h 1916407"/>
                <a:gd name="connsiteX3" fmla="*/ 1352436 w 1353145"/>
                <a:gd name="connsiteY3" fmla="*/ 0 h 1916407"/>
                <a:gd name="connsiteX4" fmla="*/ 1352436 w 1353145"/>
                <a:gd name="connsiteY4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1253878 w 1353145"/>
                <a:gd name="connsiteY2" fmla="*/ 563971 h 1916407"/>
                <a:gd name="connsiteX3" fmla="*/ 1352436 w 1353145"/>
                <a:gd name="connsiteY3" fmla="*/ 0 h 1916407"/>
                <a:gd name="connsiteX4" fmla="*/ 1352436 w 1353145"/>
                <a:gd name="connsiteY4" fmla="*/ 0 h 1916407"/>
                <a:gd name="connsiteX0" fmla="*/ 0 w 1353145"/>
                <a:gd name="connsiteY0" fmla="*/ 2043869 h 2043869"/>
                <a:gd name="connsiteX1" fmla="*/ 668005 w 1353145"/>
                <a:gd name="connsiteY1" fmla="*/ 1490849 h 2043869"/>
                <a:gd name="connsiteX2" fmla="*/ 1253878 w 1353145"/>
                <a:gd name="connsiteY2" fmla="*/ 691433 h 2043869"/>
                <a:gd name="connsiteX3" fmla="*/ 1352436 w 1353145"/>
                <a:gd name="connsiteY3" fmla="*/ 127462 h 2043869"/>
                <a:gd name="connsiteX4" fmla="*/ 1285934 w 1353145"/>
                <a:gd name="connsiteY4" fmla="*/ 0 h 2043869"/>
                <a:gd name="connsiteX0" fmla="*/ 0 w 1353145"/>
                <a:gd name="connsiteY0" fmla="*/ 2043869 h 2043869"/>
                <a:gd name="connsiteX1" fmla="*/ 668005 w 1353145"/>
                <a:gd name="connsiteY1" fmla="*/ 1490849 h 2043869"/>
                <a:gd name="connsiteX2" fmla="*/ 1253878 w 1353145"/>
                <a:gd name="connsiteY2" fmla="*/ 691433 h 2043869"/>
                <a:gd name="connsiteX3" fmla="*/ 1352436 w 1353145"/>
                <a:gd name="connsiteY3" fmla="*/ 127462 h 2043869"/>
                <a:gd name="connsiteX4" fmla="*/ 1285934 w 1353145"/>
                <a:gd name="connsiteY4" fmla="*/ 0 h 2043869"/>
                <a:gd name="connsiteX0" fmla="*/ 0 w 1352436"/>
                <a:gd name="connsiteY0" fmla="*/ 2043869 h 2043869"/>
                <a:gd name="connsiteX1" fmla="*/ 668005 w 1352436"/>
                <a:gd name="connsiteY1" fmla="*/ 1490849 h 2043869"/>
                <a:gd name="connsiteX2" fmla="*/ 1220627 w 1352436"/>
                <a:gd name="connsiteY2" fmla="*/ 829979 h 2043869"/>
                <a:gd name="connsiteX3" fmla="*/ 1352436 w 1352436"/>
                <a:gd name="connsiteY3" fmla="*/ 127462 h 2043869"/>
                <a:gd name="connsiteX4" fmla="*/ 1285934 w 1352436"/>
                <a:gd name="connsiteY4" fmla="*/ 0 h 2043869"/>
                <a:gd name="connsiteX0" fmla="*/ 0 w 1352436"/>
                <a:gd name="connsiteY0" fmla="*/ 2043869 h 2043869"/>
                <a:gd name="connsiteX1" fmla="*/ 668005 w 1352436"/>
                <a:gd name="connsiteY1" fmla="*/ 1490849 h 2043869"/>
                <a:gd name="connsiteX2" fmla="*/ 1187376 w 1352436"/>
                <a:gd name="connsiteY2" fmla="*/ 818895 h 2043869"/>
                <a:gd name="connsiteX3" fmla="*/ 1352436 w 1352436"/>
                <a:gd name="connsiteY3" fmla="*/ 127462 h 2043869"/>
                <a:gd name="connsiteX4" fmla="*/ 1285934 w 1352436"/>
                <a:gd name="connsiteY4" fmla="*/ 0 h 2043869"/>
                <a:gd name="connsiteX0" fmla="*/ 0 w 1385687"/>
                <a:gd name="connsiteY0" fmla="*/ 2082662 h 2082662"/>
                <a:gd name="connsiteX1" fmla="*/ 668005 w 1385687"/>
                <a:gd name="connsiteY1" fmla="*/ 1529642 h 2082662"/>
                <a:gd name="connsiteX2" fmla="*/ 1187376 w 1385687"/>
                <a:gd name="connsiteY2" fmla="*/ 857688 h 2082662"/>
                <a:gd name="connsiteX3" fmla="*/ 1352436 w 1385687"/>
                <a:gd name="connsiteY3" fmla="*/ 166255 h 2082662"/>
                <a:gd name="connsiteX4" fmla="*/ 1385687 w 1385687"/>
                <a:gd name="connsiteY4" fmla="*/ 0 h 2082662"/>
                <a:gd name="connsiteX0" fmla="*/ 0 w 1357978"/>
                <a:gd name="connsiteY0" fmla="*/ 2088204 h 2088204"/>
                <a:gd name="connsiteX1" fmla="*/ 668005 w 1357978"/>
                <a:gd name="connsiteY1" fmla="*/ 1535184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68005 w 1357978"/>
                <a:gd name="connsiteY1" fmla="*/ 1535184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68005 w 1357978"/>
                <a:gd name="connsiteY1" fmla="*/ 1535184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845343 w 1357978"/>
                <a:gd name="connsiteY1" fmla="*/ 1363387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845343 w 1357978"/>
                <a:gd name="connsiteY1" fmla="*/ 1363387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845343 w 1357978"/>
                <a:gd name="connsiteY1" fmla="*/ 1363387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978" h="2088204">
                  <a:moveTo>
                    <a:pt x="0" y="2088204"/>
                  </a:moveTo>
                  <a:cubicBezTo>
                    <a:pt x="337199" y="1842904"/>
                    <a:pt x="569104" y="1664105"/>
                    <a:pt x="784383" y="1440972"/>
                  </a:cubicBezTo>
                  <a:cubicBezTo>
                    <a:pt x="1007384" y="1235459"/>
                    <a:pt x="1153661" y="986089"/>
                    <a:pt x="1248336" y="774560"/>
                  </a:cubicBezTo>
                  <a:cubicBezTo>
                    <a:pt x="1343012" y="563031"/>
                    <a:pt x="1352436" y="171797"/>
                    <a:pt x="1352436" y="171797"/>
                  </a:cubicBezTo>
                  <a:lnTo>
                    <a:pt x="1357978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9397E68-5FE6-7039-6242-1AB0484AB33E}"/>
              </a:ext>
            </a:extLst>
          </p:cNvPr>
          <p:cNvGrpSpPr/>
          <p:nvPr/>
        </p:nvGrpSpPr>
        <p:grpSpPr>
          <a:xfrm rot="624244">
            <a:off x="1588155" y="1311399"/>
            <a:ext cx="4200116" cy="4287989"/>
            <a:chOff x="351531" y="752171"/>
            <a:chExt cx="3150087" cy="321599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830995-890F-6D92-B6F3-1B1F7D9BCE5D}"/>
                </a:ext>
              </a:extLst>
            </p:cNvPr>
            <p:cNvSpPr/>
            <p:nvPr/>
          </p:nvSpPr>
          <p:spPr>
            <a:xfrm>
              <a:off x="351531" y="752171"/>
              <a:ext cx="3150087" cy="3215992"/>
            </a:xfrm>
            <a:custGeom>
              <a:avLst/>
              <a:gdLst>
                <a:gd name="connsiteX0" fmla="*/ 2480338 w 3150087"/>
                <a:gd name="connsiteY0" fmla="*/ 128978 h 3215992"/>
                <a:gd name="connsiteX1" fmla="*/ 1865196 w 3150087"/>
                <a:gd name="connsiteY1" fmla="*/ 23684 h 3215992"/>
                <a:gd name="connsiteX2" fmla="*/ 1959407 w 3150087"/>
                <a:gd name="connsiteY2" fmla="*/ 522447 h 3215992"/>
                <a:gd name="connsiteX3" fmla="*/ 2031451 w 3150087"/>
                <a:gd name="connsiteY3" fmla="*/ 1431305 h 3215992"/>
                <a:gd name="connsiteX4" fmla="*/ 1560396 w 3150087"/>
                <a:gd name="connsiteY4" fmla="*/ 2151742 h 3215992"/>
                <a:gd name="connsiteX5" fmla="*/ 551785 w 3150087"/>
                <a:gd name="connsiteY5" fmla="*/ 2877720 h 3215992"/>
                <a:gd name="connsiteX6" fmla="*/ 3145 w 3150087"/>
                <a:gd name="connsiteY6" fmla="*/ 3154811 h 3215992"/>
                <a:gd name="connsiteX7" fmla="*/ 784542 w 3150087"/>
                <a:gd name="connsiteY7" fmla="*/ 3176978 h 3215992"/>
                <a:gd name="connsiteX8" fmla="*/ 1710025 w 3150087"/>
                <a:gd name="connsiteY8" fmla="*/ 2705924 h 3215992"/>
                <a:gd name="connsiteX9" fmla="*/ 2624425 w 3150087"/>
                <a:gd name="connsiteY9" fmla="*/ 1797065 h 3215992"/>
                <a:gd name="connsiteX10" fmla="*/ 2962476 w 3150087"/>
                <a:gd name="connsiteY10" fmla="*/ 1098796 h 3215992"/>
                <a:gd name="connsiteX11" fmla="*/ 3128731 w 3150087"/>
                <a:gd name="connsiteY11" fmla="*/ 555698 h 3215992"/>
                <a:gd name="connsiteX12" fmla="*/ 2480338 w 3150087"/>
                <a:gd name="connsiteY12" fmla="*/ 128978 h 32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0087" h="3215992">
                  <a:moveTo>
                    <a:pt x="2480338" y="128978"/>
                  </a:moveTo>
                  <a:cubicBezTo>
                    <a:pt x="2269749" y="40309"/>
                    <a:pt x="1952018" y="-41894"/>
                    <a:pt x="1865196" y="23684"/>
                  </a:cubicBezTo>
                  <a:cubicBezTo>
                    <a:pt x="1778374" y="89262"/>
                    <a:pt x="1931698" y="287844"/>
                    <a:pt x="1959407" y="522447"/>
                  </a:cubicBezTo>
                  <a:cubicBezTo>
                    <a:pt x="1987116" y="757051"/>
                    <a:pt x="2097953" y="1159756"/>
                    <a:pt x="2031451" y="1431305"/>
                  </a:cubicBezTo>
                  <a:cubicBezTo>
                    <a:pt x="1964949" y="1702854"/>
                    <a:pt x="1807007" y="1910673"/>
                    <a:pt x="1560396" y="2151742"/>
                  </a:cubicBezTo>
                  <a:cubicBezTo>
                    <a:pt x="1313785" y="2392811"/>
                    <a:pt x="811327" y="2710542"/>
                    <a:pt x="551785" y="2877720"/>
                  </a:cubicBezTo>
                  <a:cubicBezTo>
                    <a:pt x="292243" y="3044898"/>
                    <a:pt x="-35648" y="3104935"/>
                    <a:pt x="3145" y="3154811"/>
                  </a:cubicBezTo>
                  <a:cubicBezTo>
                    <a:pt x="41938" y="3204687"/>
                    <a:pt x="500062" y="3251793"/>
                    <a:pt x="784542" y="3176978"/>
                  </a:cubicBezTo>
                  <a:cubicBezTo>
                    <a:pt x="1069022" y="3102163"/>
                    <a:pt x="1403378" y="2935909"/>
                    <a:pt x="1710025" y="2705924"/>
                  </a:cubicBezTo>
                  <a:cubicBezTo>
                    <a:pt x="2016672" y="2475939"/>
                    <a:pt x="2415683" y="2064920"/>
                    <a:pt x="2624425" y="1797065"/>
                  </a:cubicBezTo>
                  <a:cubicBezTo>
                    <a:pt x="2833167" y="1529210"/>
                    <a:pt x="2878425" y="1305690"/>
                    <a:pt x="2962476" y="1098796"/>
                  </a:cubicBezTo>
                  <a:cubicBezTo>
                    <a:pt x="3046527" y="891902"/>
                    <a:pt x="3208164" y="718258"/>
                    <a:pt x="3128731" y="555698"/>
                  </a:cubicBezTo>
                  <a:cubicBezTo>
                    <a:pt x="3049298" y="393138"/>
                    <a:pt x="2690927" y="217647"/>
                    <a:pt x="2480338" y="128978"/>
                  </a:cubicBezTo>
                  <a:close/>
                </a:path>
              </a:pathLst>
            </a:custGeom>
            <a:solidFill>
              <a:srgbClr val="FFF2CC">
                <a:alpha val="3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CDDA7E-86E1-BD9E-59BD-F04DD7EF00CB}"/>
                </a:ext>
              </a:extLst>
            </p:cNvPr>
            <p:cNvSpPr/>
            <p:nvPr/>
          </p:nvSpPr>
          <p:spPr>
            <a:xfrm>
              <a:off x="1609782" y="1388706"/>
              <a:ext cx="1357978" cy="2088204"/>
            </a:xfrm>
            <a:custGeom>
              <a:avLst/>
              <a:gdLst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668005 w 1353145"/>
                <a:gd name="connsiteY2" fmla="*/ 1363387 h 1916407"/>
                <a:gd name="connsiteX3" fmla="*/ 1253878 w 1353145"/>
                <a:gd name="connsiteY3" fmla="*/ 563971 h 1916407"/>
                <a:gd name="connsiteX4" fmla="*/ 1352436 w 1353145"/>
                <a:gd name="connsiteY4" fmla="*/ 0 h 1916407"/>
                <a:gd name="connsiteX5" fmla="*/ 1352436 w 1353145"/>
                <a:gd name="connsiteY5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668005 w 1353145"/>
                <a:gd name="connsiteY2" fmla="*/ 1363387 h 1916407"/>
                <a:gd name="connsiteX3" fmla="*/ 1253878 w 1353145"/>
                <a:gd name="connsiteY3" fmla="*/ 563971 h 1916407"/>
                <a:gd name="connsiteX4" fmla="*/ 1352436 w 1353145"/>
                <a:gd name="connsiteY4" fmla="*/ 0 h 1916407"/>
                <a:gd name="connsiteX5" fmla="*/ 1352436 w 1353145"/>
                <a:gd name="connsiteY5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1253878 w 1353145"/>
                <a:gd name="connsiteY2" fmla="*/ 563971 h 1916407"/>
                <a:gd name="connsiteX3" fmla="*/ 1352436 w 1353145"/>
                <a:gd name="connsiteY3" fmla="*/ 0 h 1916407"/>
                <a:gd name="connsiteX4" fmla="*/ 1352436 w 1353145"/>
                <a:gd name="connsiteY4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1253878 w 1353145"/>
                <a:gd name="connsiteY2" fmla="*/ 563971 h 1916407"/>
                <a:gd name="connsiteX3" fmla="*/ 1352436 w 1353145"/>
                <a:gd name="connsiteY3" fmla="*/ 0 h 1916407"/>
                <a:gd name="connsiteX4" fmla="*/ 1352436 w 1353145"/>
                <a:gd name="connsiteY4" fmla="*/ 0 h 1916407"/>
                <a:gd name="connsiteX0" fmla="*/ 0 w 1353145"/>
                <a:gd name="connsiteY0" fmla="*/ 1916407 h 1916407"/>
                <a:gd name="connsiteX1" fmla="*/ 668005 w 1353145"/>
                <a:gd name="connsiteY1" fmla="*/ 1363387 h 1916407"/>
                <a:gd name="connsiteX2" fmla="*/ 1253878 w 1353145"/>
                <a:gd name="connsiteY2" fmla="*/ 563971 h 1916407"/>
                <a:gd name="connsiteX3" fmla="*/ 1352436 w 1353145"/>
                <a:gd name="connsiteY3" fmla="*/ 0 h 1916407"/>
                <a:gd name="connsiteX4" fmla="*/ 1352436 w 1353145"/>
                <a:gd name="connsiteY4" fmla="*/ 0 h 1916407"/>
                <a:gd name="connsiteX0" fmla="*/ 0 w 1353145"/>
                <a:gd name="connsiteY0" fmla="*/ 2043869 h 2043869"/>
                <a:gd name="connsiteX1" fmla="*/ 668005 w 1353145"/>
                <a:gd name="connsiteY1" fmla="*/ 1490849 h 2043869"/>
                <a:gd name="connsiteX2" fmla="*/ 1253878 w 1353145"/>
                <a:gd name="connsiteY2" fmla="*/ 691433 h 2043869"/>
                <a:gd name="connsiteX3" fmla="*/ 1352436 w 1353145"/>
                <a:gd name="connsiteY3" fmla="*/ 127462 h 2043869"/>
                <a:gd name="connsiteX4" fmla="*/ 1285934 w 1353145"/>
                <a:gd name="connsiteY4" fmla="*/ 0 h 2043869"/>
                <a:gd name="connsiteX0" fmla="*/ 0 w 1353145"/>
                <a:gd name="connsiteY0" fmla="*/ 2043869 h 2043869"/>
                <a:gd name="connsiteX1" fmla="*/ 668005 w 1353145"/>
                <a:gd name="connsiteY1" fmla="*/ 1490849 h 2043869"/>
                <a:gd name="connsiteX2" fmla="*/ 1253878 w 1353145"/>
                <a:gd name="connsiteY2" fmla="*/ 691433 h 2043869"/>
                <a:gd name="connsiteX3" fmla="*/ 1352436 w 1353145"/>
                <a:gd name="connsiteY3" fmla="*/ 127462 h 2043869"/>
                <a:gd name="connsiteX4" fmla="*/ 1285934 w 1353145"/>
                <a:gd name="connsiteY4" fmla="*/ 0 h 2043869"/>
                <a:gd name="connsiteX0" fmla="*/ 0 w 1352436"/>
                <a:gd name="connsiteY0" fmla="*/ 2043869 h 2043869"/>
                <a:gd name="connsiteX1" fmla="*/ 668005 w 1352436"/>
                <a:gd name="connsiteY1" fmla="*/ 1490849 h 2043869"/>
                <a:gd name="connsiteX2" fmla="*/ 1220627 w 1352436"/>
                <a:gd name="connsiteY2" fmla="*/ 829979 h 2043869"/>
                <a:gd name="connsiteX3" fmla="*/ 1352436 w 1352436"/>
                <a:gd name="connsiteY3" fmla="*/ 127462 h 2043869"/>
                <a:gd name="connsiteX4" fmla="*/ 1285934 w 1352436"/>
                <a:gd name="connsiteY4" fmla="*/ 0 h 2043869"/>
                <a:gd name="connsiteX0" fmla="*/ 0 w 1352436"/>
                <a:gd name="connsiteY0" fmla="*/ 2043869 h 2043869"/>
                <a:gd name="connsiteX1" fmla="*/ 668005 w 1352436"/>
                <a:gd name="connsiteY1" fmla="*/ 1490849 h 2043869"/>
                <a:gd name="connsiteX2" fmla="*/ 1187376 w 1352436"/>
                <a:gd name="connsiteY2" fmla="*/ 818895 h 2043869"/>
                <a:gd name="connsiteX3" fmla="*/ 1352436 w 1352436"/>
                <a:gd name="connsiteY3" fmla="*/ 127462 h 2043869"/>
                <a:gd name="connsiteX4" fmla="*/ 1285934 w 1352436"/>
                <a:gd name="connsiteY4" fmla="*/ 0 h 2043869"/>
                <a:gd name="connsiteX0" fmla="*/ 0 w 1385687"/>
                <a:gd name="connsiteY0" fmla="*/ 2082662 h 2082662"/>
                <a:gd name="connsiteX1" fmla="*/ 668005 w 1385687"/>
                <a:gd name="connsiteY1" fmla="*/ 1529642 h 2082662"/>
                <a:gd name="connsiteX2" fmla="*/ 1187376 w 1385687"/>
                <a:gd name="connsiteY2" fmla="*/ 857688 h 2082662"/>
                <a:gd name="connsiteX3" fmla="*/ 1352436 w 1385687"/>
                <a:gd name="connsiteY3" fmla="*/ 166255 h 2082662"/>
                <a:gd name="connsiteX4" fmla="*/ 1385687 w 1385687"/>
                <a:gd name="connsiteY4" fmla="*/ 0 h 2082662"/>
                <a:gd name="connsiteX0" fmla="*/ 0 w 1357978"/>
                <a:gd name="connsiteY0" fmla="*/ 2088204 h 2088204"/>
                <a:gd name="connsiteX1" fmla="*/ 668005 w 1357978"/>
                <a:gd name="connsiteY1" fmla="*/ 1535184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68005 w 1357978"/>
                <a:gd name="connsiteY1" fmla="*/ 1535184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68005 w 1357978"/>
                <a:gd name="connsiteY1" fmla="*/ 1535184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695714 w 1357978"/>
                <a:gd name="connsiteY1" fmla="*/ 1518558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845343 w 1357978"/>
                <a:gd name="connsiteY1" fmla="*/ 1363387 h 2088204"/>
                <a:gd name="connsiteX2" fmla="*/ 1187376 w 1357978"/>
                <a:gd name="connsiteY2" fmla="*/ 86323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845343 w 1357978"/>
                <a:gd name="connsiteY1" fmla="*/ 1363387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845343 w 1357978"/>
                <a:gd name="connsiteY1" fmla="*/ 1363387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  <a:gd name="connsiteX0" fmla="*/ 0 w 1357978"/>
                <a:gd name="connsiteY0" fmla="*/ 2088204 h 2088204"/>
                <a:gd name="connsiteX1" fmla="*/ 784383 w 1357978"/>
                <a:gd name="connsiteY1" fmla="*/ 1440972 h 2088204"/>
                <a:gd name="connsiteX2" fmla="*/ 1248336 w 1357978"/>
                <a:gd name="connsiteY2" fmla="*/ 774560 h 2088204"/>
                <a:gd name="connsiteX3" fmla="*/ 1352436 w 1357978"/>
                <a:gd name="connsiteY3" fmla="*/ 171797 h 2088204"/>
                <a:gd name="connsiteX4" fmla="*/ 1357978 w 1357978"/>
                <a:gd name="connsiteY4" fmla="*/ 0 h 208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978" h="2088204">
                  <a:moveTo>
                    <a:pt x="0" y="2088204"/>
                  </a:moveTo>
                  <a:cubicBezTo>
                    <a:pt x="337199" y="1842904"/>
                    <a:pt x="569104" y="1664105"/>
                    <a:pt x="784383" y="1440972"/>
                  </a:cubicBezTo>
                  <a:cubicBezTo>
                    <a:pt x="1007384" y="1235459"/>
                    <a:pt x="1153661" y="986089"/>
                    <a:pt x="1248336" y="774560"/>
                  </a:cubicBezTo>
                  <a:cubicBezTo>
                    <a:pt x="1343012" y="563031"/>
                    <a:pt x="1352436" y="171797"/>
                    <a:pt x="1352436" y="171797"/>
                  </a:cubicBezTo>
                  <a:lnTo>
                    <a:pt x="1357978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BDADAA6-2F01-9C49-6E14-EAE090A2328B}"/>
              </a:ext>
            </a:extLst>
          </p:cNvPr>
          <p:cNvSpPr txBox="1"/>
          <p:nvPr/>
        </p:nvSpPr>
        <p:spPr>
          <a:xfrm flipH="1">
            <a:off x="4440845" y="294974"/>
            <a:ext cx="1981393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67" b="1" dirty="0">
                <a:solidFill>
                  <a:prstClr val="black"/>
                </a:solidFill>
              </a:rPr>
              <a:t>AR Usually moves east and south over a day or two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15BE3-7C99-672D-F707-3742C72FC2EE}"/>
              </a:ext>
            </a:extLst>
          </p:cNvPr>
          <p:cNvSpPr txBox="1"/>
          <p:nvPr/>
        </p:nvSpPr>
        <p:spPr>
          <a:xfrm rot="16488311" flipH="1">
            <a:off x="2671839" y="2023427"/>
            <a:ext cx="1680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defRPr/>
            </a:pPr>
            <a:r>
              <a:rPr lang="en-US" sz="1600" i="1" dirty="0">
                <a:solidFill>
                  <a:prstClr val="black"/>
                </a:solidFill>
              </a:rPr>
              <a:t>AR part of broader storm</a:t>
            </a:r>
          </a:p>
        </p:txBody>
      </p:sp>
    </p:spTree>
    <p:extLst>
      <p:ext uri="{BB962C8B-B14F-4D97-AF65-F5344CB8AC3E}">
        <p14:creationId xmlns:p14="http://schemas.microsoft.com/office/powerpoint/2010/main" val="1286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4"/>
          <p:cNvSpPr txBox="1">
            <a:spLocks noGrp="1"/>
          </p:cNvSpPr>
          <p:nvPr>
            <p:ph type="title"/>
          </p:nvPr>
        </p:nvSpPr>
        <p:spPr>
          <a:xfrm>
            <a:off x="215900" y="219654"/>
            <a:ext cx="11747499" cy="73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ts val="1800"/>
              <a:buNone/>
            </a:pPr>
            <a:r>
              <a:rPr lang="en-US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AREA: </a:t>
            </a: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Rivers Research and Applications</a:t>
            </a:r>
            <a:endParaRPr sz="300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92;p21">
            <a:extLst>
              <a:ext uri="{FF2B5EF4-FFF2-40B4-BE49-F238E27FC236}">
                <a16:creationId xmlns:a16="http://schemas.microsoft.com/office/drawing/2014/main" id="{59C36F42-6C00-64DA-856F-624F60696107}"/>
              </a:ext>
            </a:extLst>
          </p:cNvPr>
          <p:cNvSpPr txBox="1"/>
          <p:nvPr/>
        </p:nvSpPr>
        <p:spPr>
          <a:xfrm>
            <a:off x="245575" y="99449"/>
            <a:ext cx="11700849" cy="71589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6B8B"/>
              </a:buClr>
              <a:buSzPct val="118518"/>
              <a:buFont typeface="Calibri"/>
              <a:buNone/>
            </a:pPr>
            <a:r>
              <a:rPr lang="en-US" sz="2000" b="1"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far in advance can we predict landfalling ARs?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8D4D84E-453E-67B8-BE55-629A1F01E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875995"/>
            <a:ext cx="11730524" cy="5017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916D5B-E2DD-A783-15B1-54B411899427}"/>
              </a:ext>
            </a:extLst>
          </p:cNvPr>
          <p:cNvSpPr/>
          <p:nvPr/>
        </p:nvSpPr>
        <p:spPr>
          <a:xfrm>
            <a:off x="6206735" y="1285062"/>
            <a:ext cx="800871" cy="2465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D3AF7F-063A-56DF-857D-56F77A9C1B62}"/>
              </a:ext>
            </a:extLst>
          </p:cNvPr>
          <p:cNvSpPr/>
          <p:nvPr/>
        </p:nvSpPr>
        <p:spPr>
          <a:xfrm>
            <a:off x="3176740" y="1465019"/>
            <a:ext cx="859795" cy="2285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864AA-68E5-8E4C-B1CD-9B4E849FB9FC}"/>
              </a:ext>
            </a:extLst>
          </p:cNvPr>
          <p:cNvSpPr txBox="1"/>
          <p:nvPr/>
        </p:nvSpPr>
        <p:spPr>
          <a:xfrm>
            <a:off x="6280051" y="3804497"/>
            <a:ext cx="727555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4/5 Jan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8CBBF8-52BF-0FC9-FFEB-3FA39F88E394}"/>
              </a:ext>
            </a:extLst>
          </p:cNvPr>
          <p:cNvSpPr/>
          <p:nvPr/>
        </p:nvSpPr>
        <p:spPr>
          <a:xfrm>
            <a:off x="4251557" y="1930399"/>
            <a:ext cx="823179" cy="1820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69868-EAA1-1CC9-BA2B-2000EB5EE958}"/>
              </a:ext>
            </a:extLst>
          </p:cNvPr>
          <p:cNvSpPr/>
          <p:nvPr/>
        </p:nvSpPr>
        <p:spPr>
          <a:xfrm>
            <a:off x="5447979" y="1465019"/>
            <a:ext cx="612126" cy="2285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D02D17-8CBE-C6B6-46DA-E319338722A0}"/>
              </a:ext>
            </a:extLst>
          </p:cNvPr>
          <p:cNvSpPr txBox="1"/>
          <p:nvPr/>
        </p:nvSpPr>
        <p:spPr>
          <a:xfrm>
            <a:off x="5391665" y="3804497"/>
            <a:ext cx="724754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7 Jan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3EE5D5-5B60-13BC-0372-6CFD645DF62A}"/>
              </a:ext>
            </a:extLst>
          </p:cNvPr>
          <p:cNvSpPr txBox="1"/>
          <p:nvPr/>
        </p:nvSpPr>
        <p:spPr>
          <a:xfrm>
            <a:off x="4251557" y="3804497"/>
            <a:ext cx="823179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9/10 Jan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C47343-4D2A-F698-21F5-5BFD28C2CBF5}"/>
              </a:ext>
            </a:extLst>
          </p:cNvPr>
          <p:cNvSpPr txBox="1"/>
          <p:nvPr/>
        </p:nvSpPr>
        <p:spPr>
          <a:xfrm>
            <a:off x="3176740" y="3804497"/>
            <a:ext cx="911184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12/13 Jan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68241-BE1E-9872-6387-B06195B77E47}"/>
              </a:ext>
            </a:extLst>
          </p:cNvPr>
          <p:cNvSpPr txBox="1"/>
          <p:nvPr/>
        </p:nvSpPr>
        <p:spPr>
          <a:xfrm>
            <a:off x="8347496" y="3280493"/>
            <a:ext cx="20218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Odds of a landfalling AR based on IVT magnitude (Cordeira and Ralph 2019; Stewart et al. 2022)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064069-8AEF-6E12-1D27-E42112B7851A}"/>
              </a:ext>
            </a:extLst>
          </p:cNvPr>
          <p:cNvSpPr/>
          <p:nvPr/>
        </p:nvSpPr>
        <p:spPr>
          <a:xfrm>
            <a:off x="2457977" y="1867877"/>
            <a:ext cx="612126" cy="18827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ED5A0-19F2-7DB2-790B-A2886217222E}"/>
              </a:ext>
            </a:extLst>
          </p:cNvPr>
          <p:cNvSpPr txBox="1"/>
          <p:nvPr/>
        </p:nvSpPr>
        <p:spPr>
          <a:xfrm>
            <a:off x="2298312" y="3804497"/>
            <a:ext cx="823180" cy="2539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14/15 Jan</a:t>
            </a:r>
          </a:p>
        </p:txBody>
      </p:sp>
    </p:spTree>
    <p:extLst>
      <p:ext uri="{BB962C8B-B14F-4D97-AF65-F5344CB8AC3E}">
        <p14:creationId xmlns:p14="http://schemas.microsoft.com/office/powerpoint/2010/main" val="7991377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5|21.5|38.3"/>
</p:tagLst>
</file>

<file path=ppt/theme/theme1.xml><?xml version="1.0" encoding="utf-8"?>
<a:theme xmlns:a="http://schemas.openxmlformats.org/drawingml/2006/main" name="Office Theme">
  <a:themeElements>
    <a:clrScheme name="CW3">
      <a:dk1>
        <a:srgbClr val="000000"/>
      </a:dk1>
      <a:lt1>
        <a:srgbClr val="FFFFFF"/>
      </a:lt1>
      <a:dk2>
        <a:srgbClr val="236A8A"/>
      </a:dk2>
      <a:lt2>
        <a:srgbClr val="E7E6E6"/>
      </a:lt2>
      <a:accent1>
        <a:srgbClr val="236A8A"/>
      </a:accent1>
      <a:accent2>
        <a:srgbClr val="F79521"/>
      </a:accent2>
      <a:accent3>
        <a:srgbClr val="2078A4"/>
      </a:accent3>
      <a:accent4>
        <a:srgbClr val="C8771D"/>
      </a:accent4>
      <a:accent5>
        <a:srgbClr val="2D793E"/>
      </a:accent5>
      <a:accent6>
        <a:srgbClr val="39994F"/>
      </a:accent6>
      <a:hlink>
        <a:srgbClr val="2078A4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CW3">
      <a:dk1>
        <a:srgbClr val="000000"/>
      </a:dk1>
      <a:lt1>
        <a:srgbClr val="FFFFFF"/>
      </a:lt1>
      <a:dk2>
        <a:srgbClr val="236A8A"/>
      </a:dk2>
      <a:lt2>
        <a:srgbClr val="E7E6E6"/>
      </a:lt2>
      <a:accent1>
        <a:srgbClr val="236A8A"/>
      </a:accent1>
      <a:accent2>
        <a:srgbClr val="F79521"/>
      </a:accent2>
      <a:accent3>
        <a:srgbClr val="2078A4"/>
      </a:accent3>
      <a:accent4>
        <a:srgbClr val="C8771D"/>
      </a:accent4>
      <a:accent5>
        <a:srgbClr val="2D793E"/>
      </a:accent5>
      <a:accent6>
        <a:srgbClr val="39994F"/>
      </a:accent6>
      <a:hlink>
        <a:srgbClr val="2078A4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3E PPT Template" id="{58B97A22-B075-D347-AEF7-1C934B00FF83}" vid="{E5B1A761-40AD-3541-AE90-FCCCE50A473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2497</TotalTime>
  <Words>1478</Words>
  <Application>Microsoft Office PowerPoint</Application>
  <PresentationFormat>Widescreen</PresentationFormat>
  <Paragraphs>202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Calibri Light</vt:lpstr>
      <vt:lpstr>Arial Narrow</vt:lpstr>
      <vt:lpstr>Helvetica</vt:lpstr>
      <vt:lpstr>News Gothic MT</vt:lpstr>
      <vt:lpstr>Arial</vt:lpstr>
      <vt:lpstr>Calibri</vt:lpstr>
      <vt:lpstr>Office Theme</vt:lpstr>
      <vt:lpstr>4_Office Theme</vt:lpstr>
      <vt:lpstr>1_Office Theme</vt:lpstr>
      <vt:lpstr>3_Office Theme</vt:lpstr>
      <vt:lpstr>2_Office Theme</vt:lpstr>
      <vt:lpstr>6_Office Theme</vt:lpstr>
      <vt:lpstr>5_Office Theme</vt:lpstr>
      <vt:lpstr>PowerPoint Presentation</vt:lpstr>
      <vt:lpstr>PowerPoint Presentation</vt:lpstr>
      <vt:lpstr>Key Science result:  Atmospheric Rivers:  Primary Source of Moisture for Precipitation in the region; useable predictive skill</vt:lpstr>
      <vt:lpstr>PowerPoint Presentation</vt:lpstr>
      <vt:lpstr>PRIORITY AREA: Atmospheric Rivers Research and Applications</vt:lpstr>
      <vt:lpstr>ARs drive flood damages in California and the West</vt:lpstr>
      <vt:lpstr>PowerPoint Presentation</vt:lpstr>
      <vt:lpstr>PowerPoint Presentation</vt:lpstr>
      <vt:lpstr>PRIORITY AREA: Atmospheric Rivers Research and Applications</vt:lpstr>
      <vt:lpstr>PRIORITY AREA: Atmospheric Rivers Research and Applications</vt:lpstr>
      <vt:lpstr>PowerPoint Presentation</vt:lpstr>
      <vt:lpstr>PRIORITY AREA: Atmospheric Rivers Research and Applications</vt:lpstr>
      <vt:lpstr>PowerPoint Presentation</vt:lpstr>
      <vt:lpstr>PRIORITY AREA: Atmospheric Rivers Research and Applications</vt:lpstr>
      <vt:lpstr>PRIORITY AREA: Atmospheric Rivers Research and Applications</vt:lpstr>
      <vt:lpstr>PowerPoint Presentation</vt:lpstr>
      <vt:lpstr>PowerPoint Presentation</vt:lpstr>
      <vt:lpstr>Water Year 2023 Lake Mendocino Storage</vt:lpstr>
      <vt:lpstr>PowerPoint Presentation</vt:lpstr>
      <vt:lpstr>PowerPoint Presentation</vt:lpstr>
      <vt:lpstr>PowerPoint Presentation</vt:lpstr>
      <vt:lpstr>2022 CW3E Annual Meeting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 Sears</dc:creator>
  <cp:lastModifiedBy>Ralph, Marty</cp:lastModifiedBy>
  <cp:revision>10</cp:revision>
  <dcterms:created xsi:type="dcterms:W3CDTF">2020-04-02T19:38:16Z</dcterms:created>
  <dcterms:modified xsi:type="dcterms:W3CDTF">2023-03-29T12:26:03Z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0x010100F39D629950D97D4CA0A23057177E7187</vt:lpwstr>
  </property>
</Properties>
</file>