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  <p:sldMasterId id="2147483689" r:id="rId4"/>
    <p:sldMasterId id="2147483701" r:id="rId5"/>
    <p:sldMasterId id="2147483713" r:id="rId6"/>
  </p:sldMasterIdLst>
  <p:notesMasterIdLst>
    <p:notesMasterId r:id="rId23"/>
  </p:notesMasterIdLst>
  <p:handoutMasterIdLst>
    <p:handoutMasterId r:id="rId24"/>
  </p:handoutMasterIdLst>
  <p:sldIdLst>
    <p:sldId id="256" r:id="rId7"/>
    <p:sldId id="335" r:id="rId8"/>
    <p:sldId id="338" r:id="rId9"/>
    <p:sldId id="354" r:id="rId10"/>
    <p:sldId id="349" r:id="rId11"/>
    <p:sldId id="355" r:id="rId12"/>
    <p:sldId id="350" r:id="rId13"/>
    <p:sldId id="347" r:id="rId14"/>
    <p:sldId id="348" r:id="rId15"/>
    <p:sldId id="351" r:id="rId16"/>
    <p:sldId id="352" r:id="rId17"/>
    <p:sldId id="353" r:id="rId18"/>
    <p:sldId id="345" r:id="rId19"/>
    <p:sldId id="342" r:id="rId20"/>
    <p:sldId id="343" r:id="rId21"/>
    <p:sldId id="34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00" autoAdjust="0"/>
    <p:restoredTop sz="85714" autoAdjust="0"/>
  </p:normalViewPr>
  <p:slideViewPr>
    <p:cSldViewPr snapToGrid="0">
      <p:cViewPr varScale="1">
        <p:scale>
          <a:sx n="81" d="100"/>
          <a:sy n="81" d="100"/>
        </p:scale>
        <p:origin x="-1400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1C018-2CF3-4B4F-BDCB-A02F0FF82C6F}" type="datetimeFigureOut">
              <a:rPr lang="en-US" smtClean="0"/>
              <a:t>4/23/14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AE203-D065-774E-BA94-9DB5576EC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7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D8929-3546-9D4F-AA12-E2117400ED9B}" type="datetimeFigureOut">
              <a:rPr lang="en-US" smtClean="0"/>
              <a:t>4/23/14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A4682-673C-054F-9177-307824912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349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A4682-673C-054F-9177-3078249129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171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057D4D2-A8A9-0740-8C2A-CE79D9742EBB}" type="slidenum">
              <a:rPr lang="en-US" sz="1200">
                <a:solidFill>
                  <a:prstClr val="black"/>
                </a:solidFill>
              </a:rPr>
              <a:pPr/>
              <a:t>10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9555057-D4AE-1447-84EC-64E347B54606}" type="slidenum">
              <a:rPr lang="en-US" sz="1200">
                <a:solidFill>
                  <a:prstClr val="black"/>
                </a:solidFill>
              </a:rPr>
              <a:pPr/>
              <a:t>11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23DB762-5A7C-8844-AF02-1896EE40A194}" type="slidenum">
              <a:rPr lang="en-US" sz="1200">
                <a:solidFill>
                  <a:prstClr val="black"/>
                </a:solidFill>
              </a:rPr>
              <a:pPr/>
              <a:t>12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A4682-673C-054F-9177-30782491294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171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A4682-673C-054F-9177-30782491294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17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A4682-673C-054F-9177-3078249129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17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A4682-673C-054F-9177-3078249129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17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A4682-673C-054F-9177-3078249129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17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Ocean Winds – 3 to 4 scientist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CalWater 2 – requesting 2 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CSD – no room for seats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AMPS pod cannot fly for ocean winds</a:t>
            </a:r>
          </a:p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456F9E0-CA6A-7E4F-8097-CAF0B51C80F5}" type="slidenum">
              <a:rPr lang="en-US" sz="1200">
                <a:solidFill>
                  <a:prstClr val="black"/>
                </a:solidFill>
              </a:rPr>
              <a:pPr/>
              <a:t>5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Ocean Winds – 3 to 4 scientist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CalWater 2 – requesting 2 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CSD – no room for seats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AMPS pod cannot fly for ocean winds</a:t>
            </a:r>
          </a:p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456F9E0-CA6A-7E4F-8097-CAF0B51C80F5}" type="slidenum">
              <a:rPr lang="en-US" sz="1200">
                <a:solidFill>
                  <a:prstClr val="black"/>
                </a:solidFill>
              </a:rPr>
              <a:pPr/>
              <a:t>6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787295A-8304-3D49-B7AB-F1CDD423EA9F}" type="slidenum">
              <a:rPr lang="en-US" sz="1200">
                <a:solidFill>
                  <a:prstClr val="black"/>
                </a:solidFill>
              </a:rPr>
              <a:pPr/>
              <a:t>7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B1B777A-354F-D64D-ABD6-B17C9F7E0815}" type="slidenum">
              <a:rPr lang="en-US" sz="1200">
                <a:solidFill>
                  <a:srgbClr val="000000"/>
                </a:solidFill>
              </a:rPr>
              <a:pPr/>
              <a:t>8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40D033D-B244-FB40-870E-0B8814D4FFF1}" type="slidenum">
              <a:rPr lang="en-US" sz="1200">
                <a:solidFill>
                  <a:srgbClr val="000000"/>
                </a:solidFill>
              </a:rPr>
              <a:pPr/>
              <a:t>9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A94D7-BCDD-4F8D-A9C9-E5341AB12A99}" type="datetimeFigureOut">
              <a:rPr lang="en-US" smtClean="0"/>
              <a:t>4/23/14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83AC-9A3D-4C92-93C0-1DF85931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96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A94D7-BCDD-4F8D-A9C9-E5341AB12A99}" type="datetimeFigureOut">
              <a:rPr lang="en-US" smtClean="0"/>
              <a:t>4/23/14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83AC-9A3D-4C92-93C0-1DF85931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07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A94D7-BCDD-4F8D-A9C9-E5341AB12A99}" type="datetimeFigureOut">
              <a:rPr lang="en-US" smtClean="0"/>
              <a:t>4/23/14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83AC-9A3D-4C92-93C0-1DF85931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66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2628782"/>
            <a:ext cx="12192000" cy="1600438"/>
          </a:xfrm>
          <a:noFill/>
          <a:ln w="25400">
            <a:noFill/>
          </a:ln>
          <a:effectLst/>
        </p:spPr>
        <p:txBody>
          <a:bodyPr lIns="457200" tIns="457200" rIns="457200" bIns="457200" anchor="ctr"/>
          <a:lstStyle>
            <a:lvl1pPr algn="l">
              <a:defRPr sz="4400" b="1">
                <a:solidFill>
                  <a:srgbClr val="D575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09600" y="4800600"/>
            <a:ext cx="10972800" cy="457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cap="all" baseline="0">
                <a:solidFill>
                  <a:srgbClr val="70727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07484" y="5257800"/>
            <a:ext cx="10972800" cy="228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09600" y="5540477"/>
            <a:ext cx="10972800" cy="228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707276"/>
                </a:solidFill>
                <a:ea typeface="ＭＳ Ｐゴシック" charset="0"/>
              </a:defRPr>
            </a:lvl1pPr>
          </a:lstStyle>
          <a:p>
            <a:pPr>
              <a:defRPr/>
            </a:pPr>
            <a:fld id="{1A1B7047-BEA9-AD42-8482-15FB04EF9666}" type="datetime4">
              <a:rPr lang="en-US"/>
              <a:pPr>
                <a:defRPr/>
              </a:pPr>
              <a:t>April 23, 2014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707276"/>
                </a:solidFill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707276"/>
                </a:solidFill>
                <a:ea typeface="ＭＳ Ｐゴシック" charset="0"/>
              </a:defRPr>
            </a:lvl1pPr>
          </a:lstStyle>
          <a:p>
            <a:pPr>
              <a:defRPr/>
            </a:pPr>
            <a:fld id="{FFBC5E32-EC2B-2243-BD37-E631A41B9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70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87428"/>
            <a:ext cx="12192000" cy="587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356715"/>
            <a:ext cx="8839200" cy="384721"/>
          </a:xfrm>
        </p:spPr>
        <p:txBody>
          <a:bodyPr/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371700"/>
            <a:ext cx="10972800" cy="1452705"/>
          </a:xfrm>
        </p:spPr>
        <p:txBody>
          <a:bodyPr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707276"/>
                </a:solidFill>
                <a:ea typeface="ＭＳ Ｐゴシック" charset="0"/>
              </a:defRPr>
            </a:lvl1pPr>
          </a:lstStyle>
          <a:p>
            <a:pPr>
              <a:defRPr/>
            </a:pPr>
            <a:fld id="{FA9F2CBB-60D3-5B41-8843-0F386436E769}" type="datetime4">
              <a:rPr lang="en-US"/>
              <a:pPr>
                <a:defRPr/>
              </a:pPr>
              <a:t>April 23, 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707276"/>
                </a:solidFill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707276"/>
                </a:solidFill>
                <a:ea typeface="ＭＳ Ｐゴシック" charset="0"/>
              </a:defRPr>
            </a:lvl1pPr>
          </a:lstStyle>
          <a:p>
            <a:pPr>
              <a:defRPr/>
            </a:pPr>
            <a:fld id="{A49C489A-BC75-9A47-9148-F8E2CE55C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269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-Line 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987428"/>
            <a:ext cx="12192000" cy="587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56718"/>
            <a:ext cx="8839200" cy="3847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575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fld id="{B19699B6-0EE0-CE4B-A054-E42691E98578}" type="datetime4">
              <a:rPr lang="en-US"/>
              <a:pPr>
                <a:defRPr/>
              </a:pPr>
              <a:t>April 23, 2014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fld id="{A652697C-C945-9342-95FB-7FFC0AC43A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36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-Line 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87428"/>
            <a:ext cx="12192000" cy="587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56718"/>
            <a:ext cx="8839200" cy="3847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575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36" y="1535113"/>
            <a:ext cx="5389033" cy="639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36" y="2174875"/>
            <a:ext cx="5389033" cy="39512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fld id="{9BD040E3-0487-1348-993F-E5334261A758}" type="datetime4">
              <a:rPr lang="en-US"/>
              <a:pPr>
                <a:defRPr/>
              </a:pPr>
              <a:t>April 23, 2014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fld id="{C78F61FA-31D0-8247-B2E1-0FC6FB69CD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027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987428"/>
            <a:ext cx="12192000" cy="5870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56717"/>
            <a:ext cx="8839200" cy="3847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575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3176302"/>
            <a:ext cx="10972800" cy="276999"/>
          </a:xfrm>
        </p:spPr>
        <p:txBody>
          <a:bodyPr rtlCol="0" anchor="ctr">
            <a:sp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486400"/>
            <a:ext cx="10972800" cy="215444"/>
          </a:xfrm>
        </p:spPr>
        <p:txBody>
          <a:bodyPr>
            <a:sp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fld id="{F75E8A89-7E2C-4947-8959-9DCA93322691}" type="datetime4">
              <a:rPr lang="en-US"/>
              <a:pPr>
                <a:defRPr/>
              </a:pPr>
              <a:t>April 23, 2014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fld id="{0420551C-6BEC-0B4A-9610-1079CF4CE6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242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371600"/>
            <a:ext cx="12192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356717"/>
            <a:ext cx="8839200" cy="3847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575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fld id="{10D890CD-25E4-4E4B-8997-1E8541DFE482}" type="datetime4">
              <a:rPr lang="en-US"/>
              <a:pPr>
                <a:defRPr/>
              </a:pPr>
              <a:t>April 23, 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fld id="{C664556B-37D6-564C-8D10-F9F567C688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651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371600"/>
            <a:ext cx="12192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356715"/>
            <a:ext cx="8839200" cy="384721"/>
          </a:xfrm>
        </p:spPr>
        <p:txBody>
          <a:bodyPr/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1828901"/>
            <a:ext cx="10972800" cy="1452705"/>
          </a:xfrm>
        </p:spPr>
        <p:txBody>
          <a:bodyPr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fld id="{8423D716-B232-D94B-BCC5-BE3A7F1C6C5C}" type="datetime4">
              <a:rPr lang="en-US"/>
              <a:pPr>
                <a:defRPr/>
              </a:pPr>
              <a:t>April 23, 2014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fld id="{1E06DFA2-9EF5-564E-87EC-FBCFF1A0AC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9174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71600"/>
            <a:ext cx="12192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356715"/>
            <a:ext cx="8839200" cy="384721"/>
          </a:xfrm>
        </p:spPr>
        <p:txBody>
          <a:bodyPr/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901"/>
            <a:ext cx="5181600" cy="1452705"/>
          </a:xfrm>
        </p:spPr>
        <p:txBody>
          <a:bodyPr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828901"/>
            <a:ext cx="5181600" cy="1452705"/>
          </a:xfrm>
        </p:spPr>
        <p:txBody>
          <a:bodyPr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fld id="{1A647CE4-84C6-BA46-A012-DC5379E15C60}" type="datetime4">
              <a:rPr lang="en-US"/>
              <a:pPr>
                <a:defRPr/>
              </a:pPr>
              <a:t>April 23, 2014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fld id="{B69EEC1C-B268-2B46-A9E4-3F13FD7E2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20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A94D7-BCDD-4F8D-A9C9-E5341AB12A99}" type="datetimeFigureOut">
              <a:rPr lang="en-US" smtClean="0"/>
              <a:t>4/23/14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83AC-9A3D-4C92-93C0-1DF85931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10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71600"/>
            <a:ext cx="12192000" cy="548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356715"/>
            <a:ext cx="8839200" cy="384721"/>
          </a:xfrm>
        </p:spPr>
        <p:txBody>
          <a:bodyPr/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28801"/>
            <a:ext cx="5181600" cy="307777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514701"/>
            <a:ext cx="5181600" cy="1452705"/>
          </a:xfrm>
        </p:spPr>
        <p:txBody>
          <a:bodyPr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828801"/>
            <a:ext cx="5181600" cy="307777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6400800" y="2514701"/>
            <a:ext cx="5181600" cy="1452705"/>
          </a:xfrm>
        </p:spPr>
        <p:txBody>
          <a:bodyPr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fld id="{282C6BB8-5EE0-9E43-BF02-5FC03AF166CB}" type="datetime4">
              <a:rPr lang="en-US"/>
              <a:pPr>
                <a:defRPr/>
              </a:pPr>
              <a:t>April 23, 2014</a:t>
            </a:fld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fld id="{1A862757-F91A-7C47-90EE-3D8EA4F8EA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613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356715"/>
            <a:ext cx="8839200" cy="384721"/>
          </a:xfrm>
        </p:spPr>
        <p:txBody>
          <a:bodyPr/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09600" y="1828899"/>
            <a:ext cx="10972800" cy="1452705"/>
          </a:xfrm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14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fld id="{1E39EB75-854C-5240-AD7E-C4B1444224E6}" type="datetime4">
              <a:rPr lang="en-US"/>
              <a:pPr>
                <a:defRPr/>
              </a:pPr>
              <a:t>April 23, 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fld id="{BBCBE425-3F1F-5148-8165-270123643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429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356715"/>
            <a:ext cx="8839200" cy="384721"/>
          </a:xfrm>
        </p:spPr>
        <p:txBody>
          <a:bodyPr/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99"/>
            <a:ext cx="5181600" cy="1452705"/>
          </a:xfrm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000000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rgbClr val="000000"/>
                </a:solidFill>
                <a:latin typeface="Arial"/>
                <a:cs typeface="Arial"/>
              </a:defRPr>
            </a:lvl4pPr>
            <a:lvl5pPr>
              <a:defRPr sz="1400">
                <a:solidFill>
                  <a:srgbClr val="000000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828899"/>
            <a:ext cx="5181600" cy="1452705"/>
          </a:xfrm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000000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rgbClr val="000000"/>
                </a:solidFill>
                <a:latin typeface="Arial"/>
                <a:cs typeface="Arial"/>
              </a:defRPr>
            </a:lvl4pPr>
            <a:lvl5pPr>
              <a:defRPr sz="1400">
                <a:solidFill>
                  <a:srgbClr val="000000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fld id="{BD708AB4-804C-AA4F-B23B-B179854A00E6}" type="datetime4">
              <a:rPr lang="en-US"/>
              <a:pPr>
                <a:defRPr/>
              </a:pPr>
              <a:t>April 23, 2014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fld id="{A49C392E-D419-F94C-AA71-311A9DA0E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22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356715"/>
            <a:ext cx="8839200" cy="384721"/>
          </a:xfrm>
        </p:spPr>
        <p:txBody>
          <a:bodyPr/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28801"/>
            <a:ext cx="5181600" cy="307777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514701"/>
            <a:ext cx="5181600" cy="1452705"/>
          </a:xfrm>
        </p:spPr>
        <p:txBody>
          <a:bodyPr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828801"/>
            <a:ext cx="5181600" cy="307777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5"/>
          <p:cNvSpPr>
            <a:spLocks noGrp="1"/>
          </p:cNvSpPr>
          <p:nvPr>
            <p:ph sz="quarter" idx="4"/>
          </p:nvPr>
        </p:nvSpPr>
        <p:spPr>
          <a:xfrm>
            <a:off x="6400800" y="2514701"/>
            <a:ext cx="5181600" cy="1452705"/>
          </a:xfrm>
        </p:spPr>
        <p:txBody>
          <a:bodyPr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fld id="{F53F5788-012E-9843-B2E8-444A0C5D13F6}" type="datetime4">
              <a:rPr lang="en-US"/>
              <a:pPr>
                <a:defRPr/>
              </a:pPr>
              <a:t>April 23, 2014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fld id="{52763376-EB1D-AB4F-BDCC-F4A890250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294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356715"/>
            <a:ext cx="8839200" cy="384721"/>
          </a:xfrm>
        </p:spPr>
        <p:txBody>
          <a:bodyPr/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3404808"/>
            <a:ext cx="10972800" cy="276999"/>
          </a:xfrm>
        </p:spPr>
        <p:txBody>
          <a:bodyPr rtlCol="0" anchor="ctr">
            <a:sp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486400"/>
            <a:ext cx="10972800" cy="215444"/>
          </a:xfrm>
        </p:spPr>
        <p:txBody>
          <a:bodyPr>
            <a:sp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fld id="{EEF4300C-D61B-424E-A8BC-E0CD38416AC3}" type="datetime4">
              <a:rPr lang="en-US"/>
              <a:pPr>
                <a:defRPr/>
              </a:pPr>
              <a:t>April 23, 2014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fld id="{4EF71E7D-5EAC-F14F-84A7-521306275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978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356715"/>
            <a:ext cx="8839200" cy="384721"/>
          </a:xfrm>
        </p:spPr>
        <p:txBody>
          <a:bodyPr/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fld id="{2BBECA88-C42E-C04F-87BC-D1D01FCDC7B9}" type="datetime4">
              <a:rPr lang="en-US"/>
              <a:pPr>
                <a:defRPr/>
              </a:pPr>
              <a:t>April 23, 2014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fld id="{587A3152-A87E-CC43-901F-EE918075A2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9260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fld id="{2270591B-BEEC-3C48-A02D-F65A96DC7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045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fld id="{006DA861-C5B2-F644-A3BC-E45D226BD6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305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fld id="{1DDAF14C-B36F-5042-8A47-3CA0FA8752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464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fld id="{C1201ED7-01B9-AC48-8200-DBFA8B6BE0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49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6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9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A94D7-BCDD-4F8D-A9C9-E5341AB12A99}" type="datetimeFigureOut">
              <a:rPr lang="en-US" smtClean="0"/>
              <a:t>4/23/14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83AC-9A3D-4C92-93C0-1DF85931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232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fld id="{7EF14AC8-3C07-A84E-A904-7659A9459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155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fld id="{1AF0F928-DFBB-714A-84D9-A466BF192C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229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fld id="{AD2793D0-5CFC-AE43-AE59-32A906721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898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fld id="{91AB19BD-1F45-5045-9C0A-B0EC8824B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51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fld id="{64E606C6-F620-3A4A-9B82-60689C5C6E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203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fld id="{310814AF-83A0-4445-BA1B-523D52ED9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934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fld id="{A56B545A-134F-7847-A61D-AED556C6D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7163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fld id="{29B93F3E-CE65-0743-8DB0-80A9566AE4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5259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fld id="{4B3589EB-15EF-FE4C-862D-8CCE2158C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2033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fld id="{9F0649FC-EED1-724B-B744-D333F9B711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033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A94D7-BCDD-4F8D-A9C9-E5341AB12A99}" type="datetimeFigureOut">
              <a:rPr lang="en-US" smtClean="0"/>
              <a:t>4/23/14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83AC-9A3D-4C92-93C0-1DF85931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938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fld id="{D66A222C-EF15-EE48-9894-7549B5D9DC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482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fld id="{A1F0796F-BADB-E248-AFF7-B9FF6672B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7598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fld id="{E6831417-761A-994A-B979-FC18178C7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847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fld id="{27451830-046D-5D46-AF12-7A16C707C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194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fld id="{84C6B6C0-228F-0145-8059-DE2140CE89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403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fld id="{002652B1-1612-A542-AC6F-274CCBD5E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0222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fld id="{9C2458CE-75A5-894E-AF18-768A6D962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1785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fld id="{7C54A7B0-65E9-7349-8B4E-86EADD4889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822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" charset="0"/>
              </a:defRPr>
            </a:lvl1pPr>
          </a:lstStyle>
          <a:p>
            <a:pPr>
              <a:defRPr/>
            </a:pPr>
            <a:fld id="{91920155-961F-5347-9648-2BBD0BBE96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8534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48778-5045-4847-A3D8-45325150A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254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A94D7-BCDD-4F8D-A9C9-E5341AB12A99}" type="datetimeFigureOut">
              <a:rPr lang="en-US" smtClean="0"/>
              <a:t>4/23/14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83AC-9A3D-4C92-93C0-1DF85931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422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C5A61-BC7D-D749-A609-89771A9BC6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2549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050B6-87C9-E947-A134-7AE6A18360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6750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D1547-1288-4A4D-ABFD-DA8FE145D0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8068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138B1-3A4C-8A46-9382-062DB8F5F6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1544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4B6E9-CF4D-6546-A7A2-E168E4C848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799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D59A5-77A2-3A4B-8C1E-44977EB9D6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7010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8D2C1-2220-FE48-90F3-20748D2F9A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2102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59617-5564-E144-837B-9067131632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3337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81BEF-4144-AF4E-8E81-A294A10D69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8962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27A20-98F9-0342-9D3B-2FDF129272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646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A94D7-BCDD-4F8D-A9C9-E5341AB12A99}" type="datetimeFigureOut">
              <a:rPr lang="en-US" smtClean="0"/>
              <a:t>4/23/14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83AC-9A3D-4C92-93C0-1DF85931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744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48778-5045-4847-A3D8-45325150A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7847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C5A61-BC7D-D749-A609-89771A9BC6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0204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050B6-87C9-E947-A134-7AE6A18360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0619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D1547-1288-4A4D-ABFD-DA8FE145D0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0081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138B1-3A4C-8A46-9382-062DB8F5F6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6837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4B6E9-CF4D-6546-A7A2-E168E4C848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385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D59A5-77A2-3A4B-8C1E-44977EB9D6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2240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8D2C1-2220-FE48-90F3-20748D2F9A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8407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59617-5564-E144-837B-9067131632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1386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81BEF-4144-AF4E-8E81-A294A10D69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456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A94D7-BCDD-4F8D-A9C9-E5341AB12A99}" type="datetimeFigureOut">
              <a:rPr lang="en-US" smtClean="0"/>
              <a:t>4/23/14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83AC-9A3D-4C92-93C0-1DF85931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84090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27A20-98F9-0342-9D3B-2FDF129272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040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5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A94D7-BCDD-4F8D-A9C9-E5341AB12A99}" type="datetimeFigureOut">
              <a:rPr lang="en-US" smtClean="0"/>
              <a:t>4/23/14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83AC-9A3D-4C92-93C0-1DF85931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07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5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A94D7-BCDD-4F8D-A9C9-E5341AB12A99}" type="datetimeFigureOut">
              <a:rPr lang="en-US" smtClean="0"/>
              <a:t>4/23/14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B83AC-9A3D-4C92-93C0-1DF85931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5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20" Type="http://schemas.openxmlformats.org/officeDocument/2006/relationships/image" Target="../media/image4.png"/><Relationship Id="rId21" Type="http://schemas.openxmlformats.org/officeDocument/2006/relationships/image" Target="../media/image5.png"/><Relationship Id="rId22" Type="http://schemas.openxmlformats.org/officeDocument/2006/relationships/image" Target="../media/image6.png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theme" Target="../theme/theme2.xml"/><Relationship Id="rId17" Type="http://schemas.openxmlformats.org/officeDocument/2006/relationships/image" Target="../media/image1.jpeg"/><Relationship Id="rId18" Type="http://schemas.openxmlformats.org/officeDocument/2006/relationships/image" Target="../media/image2.emf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9.xml"/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5.xml"/><Relationship Id="rId9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Relationship Id="rId9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0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60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A94D7-BCDD-4F8D-A9C9-E5341AB12A99}" type="datetimeFigureOut">
              <a:rPr lang="en-US" smtClean="0"/>
              <a:t>4/23/14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8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B83AC-9A3D-4C92-93C0-1DF85931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85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Platinum_PowerPoint_Background_08-19-2011.jp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357275"/>
            <a:ext cx="88392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828800"/>
            <a:ext cx="10972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37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707276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D63E6E42-E9A6-A84E-8F6E-CD308D282D3B}" type="datetime4">
              <a:rPr lang="en-US"/>
              <a:pPr>
                <a:defRPr/>
              </a:pPr>
              <a:t>April 23, 2014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37"/>
            <a:ext cx="3860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defTabSz="4572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707276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37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defTabSz="4572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707276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FEE17A89-E780-FA46-8605-A519E59ACC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3320" name="Picture 1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442" y="128588"/>
            <a:ext cx="1926167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645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6" r:id="rId15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500" b="1" kern="1200">
          <a:solidFill>
            <a:srgbClr val="D57500"/>
          </a:solidFill>
          <a:latin typeface="Arial"/>
          <a:ea typeface="ＭＳ Ｐゴシック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D57500"/>
          </a:solidFill>
          <a:latin typeface="Arial" charset="0"/>
          <a:ea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D57500"/>
          </a:solidFill>
          <a:latin typeface="Arial" charset="0"/>
          <a:ea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D57500"/>
          </a:solidFill>
          <a:latin typeface="Arial" charset="0"/>
          <a:ea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D57500"/>
          </a:solidFill>
          <a:latin typeface="Arial" charset="0"/>
          <a:ea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D57500"/>
          </a:solidFill>
          <a:latin typeface="Arial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D57500"/>
          </a:solidFill>
          <a:latin typeface="Arial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D57500"/>
          </a:solidFill>
          <a:latin typeface="Arial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500" b="1">
          <a:solidFill>
            <a:srgbClr val="D57500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9"/>
        </a:buBlip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20"/>
        </a:buBlip>
        <a:defRPr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21"/>
        </a:buBlip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22"/>
        </a:buBlip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9"/>
        </a:buBlip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60E0AFB-8B83-4F49-8748-31007186DC21}" type="slidenum">
              <a:rPr lang="en-US">
                <a:ea typeface="ＭＳ Ｐゴシック" charset="0"/>
                <a:cs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05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86B6BA5-2E0B-B049-B62B-7BE1CD85F9D1}" type="slidenum">
              <a:rPr lang="en-US">
                <a:ea typeface="ＭＳ Ｐゴシック" charset="0"/>
                <a:cs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842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pitchFamily="-107" charset="0"/>
                <a:ea typeface="+mn-ea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pitchFamily="-107" charset="0"/>
                <a:ea typeface="+mn-ea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18B3EAA-4F48-A84D-8C10-432AD18596A4}" type="slidenum">
              <a:rPr lang="en-US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1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7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7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7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7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pitchFamily="-107" charset="0"/>
                <a:ea typeface="+mn-ea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pitchFamily="-107" charset="0"/>
                <a:ea typeface="+mn-ea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18B3EAA-4F48-A84D-8C10-432AD18596A4}" type="slidenum">
              <a:rPr lang="en-US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755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7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7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7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7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9116" y="4741365"/>
            <a:ext cx="8494893" cy="620889"/>
          </a:xfrm>
        </p:spPr>
        <p:txBody>
          <a:bodyPr>
            <a:noAutofit/>
          </a:bodyPr>
          <a:lstStyle/>
          <a:p>
            <a:r>
              <a:rPr lang="en-US" dirty="0" smtClean="0"/>
              <a:t>Ryan Spackman (STC/ESRL) and Allen White (ESRL)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22777" y="1239346"/>
            <a:ext cx="9144000" cy="2547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latin typeface="Garamond"/>
                <a:ea typeface="+mj-ea"/>
                <a:cs typeface="Garamond"/>
              </a:defRPr>
            </a:lvl1pPr>
          </a:lstStyle>
          <a:p>
            <a:pPr algn="ctr"/>
            <a:r>
              <a:rPr lang="en-US" sz="4400" dirty="0" err="1" smtClean="0">
                <a:solidFill>
                  <a:prstClr val="black"/>
                </a:solidFill>
              </a:rPr>
              <a:t>CalWater</a:t>
            </a:r>
            <a:r>
              <a:rPr lang="en-US" sz="4400" dirty="0" smtClean="0">
                <a:solidFill>
                  <a:prstClr val="black"/>
                </a:solidFill>
              </a:rPr>
              <a:t> 2015 Implementation – Measurements and Payload on the NOAA WP-3D</a:t>
            </a:r>
            <a:endParaRPr lang="en-US" sz="4000" dirty="0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622777" y="1266832"/>
            <a:ext cx="914400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79223" y="3842413"/>
            <a:ext cx="914400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929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19" y="1841500"/>
            <a:ext cx="1126278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7"/>
          <p:cNvSpPr>
            <a:spLocks noChangeArrowheads="1"/>
          </p:cNvSpPr>
          <p:nvPr/>
        </p:nvSpPr>
        <p:spPr bwMode="auto">
          <a:xfrm>
            <a:off x="7029451" y="2574925"/>
            <a:ext cx="2032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59" name="Rectangle 10"/>
          <p:cNvSpPr>
            <a:spLocks noChangeArrowheads="1"/>
          </p:cNvSpPr>
          <p:nvPr/>
        </p:nvSpPr>
        <p:spPr bwMode="auto">
          <a:xfrm>
            <a:off x="4006851" y="2574925"/>
            <a:ext cx="2032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60" name="Rectangle 11"/>
          <p:cNvSpPr>
            <a:spLocks noChangeArrowheads="1"/>
          </p:cNvSpPr>
          <p:nvPr/>
        </p:nvSpPr>
        <p:spPr bwMode="auto">
          <a:xfrm>
            <a:off x="4140200" y="3060700"/>
            <a:ext cx="2032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61" name="Rectangle 12"/>
          <p:cNvSpPr>
            <a:spLocks noChangeArrowheads="1"/>
          </p:cNvSpPr>
          <p:nvPr/>
        </p:nvSpPr>
        <p:spPr bwMode="auto">
          <a:xfrm>
            <a:off x="4665133" y="3059113"/>
            <a:ext cx="2032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62" name="Rectangle 14"/>
          <p:cNvSpPr>
            <a:spLocks noChangeArrowheads="1"/>
          </p:cNvSpPr>
          <p:nvPr/>
        </p:nvSpPr>
        <p:spPr bwMode="auto">
          <a:xfrm>
            <a:off x="3920069" y="3076578"/>
            <a:ext cx="97367" cy="1365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63" name="Rectangle 15"/>
          <p:cNvSpPr>
            <a:spLocks noChangeArrowheads="1"/>
          </p:cNvSpPr>
          <p:nvPr/>
        </p:nvSpPr>
        <p:spPr bwMode="auto">
          <a:xfrm>
            <a:off x="3412068" y="3328988"/>
            <a:ext cx="97367" cy="3651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64" name="Rectangle 16"/>
          <p:cNvSpPr>
            <a:spLocks noChangeArrowheads="1"/>
          </p:cNvSpPr>
          <p:nvPr/>
        </p:nvSpPr>
        <p:spPr bwMode="auto">
          <a:xfrm>
            <a:off x="8828619" y="3125791"/>
            <a:ext cx="158749" cy="1555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65" name="Rectangle 17"/>
          <p:cNvSpPr>
            <a:spLocks noChangeArrowheads="1"/>
          </p:cNvSpPr>
          <p:nvPr/>
        </p:nvSpPr>
        <p:spPr bwMode="auto">
          <a:xfrm>
            <a:off x="4224867" y="2573341"/>
            <a:ext cx="366184" cy="1365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66" name="Rectangle 18"/>
          <p:cNvSpPr>
            <a:spLocks noChangeArrowheads="1"/>
          </p:cNvSpPr>
          <p:nvPr/>
        </p:nvSpPr>
        <p:spPr bwMode="auto">
          <a:xfrm>
            <a:off x="4887385" y="3213103"/>
            <a:ext cx="353483" cy="1555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67" name="Rectangle 19"/>
          <p:cNvSpPr>
            <a:spLocks noChangeArrowheads="1"/>
          </p:cNvSpPr>
          <p:nvPr/>
        </p:nvSpPr>
        <p:spPr bwMode="auto">
          <a:xfrm>
            <a:off x="7268635" y="2576516"/>
            <a:ext cx="207433" cy="1555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68" name="Rectangle 20"/>
          <p:cNvSpPr>
            <a:spLocks noChangeArrowheads="1"/>
          </p:cNvSpPr>
          <p:nvPr/>
        </p:nvSpPr>
        <p:spPr bwMode="auto">
          <a:xfrm>
            <a:off x="6400802" y="2590800"/>
            <a:ext cx="266700" cy="1476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69" name="Rectangle 27"/>
          <p:cNvSpPr>
            <a:spLocks noChangeArrowheads="1"/>
          </p:cNvSpPr>
          <p:nvPr/>
        </p:nvSpPr>
        <p:spPr bwMode="auto">
          <a:xfrm>
            <a:off x="4631267" y="1917700"/>
            <a:ext cx="1727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70" name="Rectangle 28"/>
          <p:cNvSpPr>
            <a:spLocks noChangeArrowheads="1"/>
          </p:cNvSpPr>
          <p:nvPr/>
        </p:nvSpPr>
        <p:spPr bwMode="auto">
          <a:xfrm>
            <a:off x="4529667" y="3822700"/>
            <a:ext cx="1930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71" name="Rectangle 29"/>
          <p:cNvSpPr>
            <a:spLocks noChangeArrowheads="1"/>
          </p:cNvSpPr>
          <p:nvPr/>
        </p:nvSpPr>
        <p:spPr bwMode="auto">
          <a:xfrm>
            <a:off x="4834467" y="3441700"/>
            <a:ext cx="203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72" name="Oval 30"/>
          <p:cNvSpPr>
            <a:spLocks noChangeArrowheads="1"/>
          </p:cNvSpPr>
          <p:nvPr/>
        </p:nvSpPr>
        <p:spPr bwMode="auto">
          <a:xfrm>
            <a:off x="4631267" y="2070100"/>
            <a:ext cx="15240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73" name="Oval 32"/>
          <p:cNvSpPr>
            <a:spLocks noChangeArrowheads="1"/>
          </p:cNvSpPr>
          <p:nvPr/>
        </p:nvSpPr>
        <p:spPr bwMode="auto">
          <a:xfrm>
            <a:off x="4876800" y="3730625"/>
            <a:ext cx="711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74" name="Arc 33"/>
          <p:cNvSpPr>
            <a:spLocks/>
          </p:cNvSpPr>
          <p:nvPr/>
        </p:nvSpPr>
        <p:spPr bwMode="auto">
          <a:xfrm flipV="1">
            <a:off x="3107267" y="3378200"/>
            <a:ext cx="203200" cy="76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75" name="Oval 35"/>
          <p:cNvSpPr>
            <a:spLocks noChangeArrowheads="1"/>
          </p:cNvSpPr>
          <p:nvPr/>
        </p:nvSpPr>
        <p:spPr bwMode="auto">
          <a:xfrm>
            <a:off x="3043767" y="3213103"/>
            <a:ext cx="74084" cy="555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76" name="Rectangle 43"/>
          <p:cNvSpPr>
            <a:spLocks noChangeArrowheads="1"/>
          </p:cNvSpPr>
          <p:nvPr/>
        </p:nvSpPr>
        <p:spPr bwMode="auto">
          <a:xfrm>
            <a:off x="4957235" y="3886202"/>
            <a:ext cx="398441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CO</a:t>
            </a:r>
          </a:p>
        </p:txBody>
      </p:sp>
      <p:sp>
        <p:nvSpPr>
          <p:cNvPr id="19477" name="Rectangle 44"/>
          <p:cNvSpPr>
            <a:spLocks noChangeArrowheads="1"/>
          </p:cNvSpPr>
          <p:nvPr/>
        </p:nvSpPr>
        <p:spPr bwMode="auto">
          <a:xfrm>
            <a:off x="2685440" y="1600202"/>
            <a:ext cx="1351652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NO, NO</a:t>
            </a:r>
            <a:r>
              <a:rPr lang="en-US" sz="1200" baseline="-250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NO</a:t>
            </a:r>
            <a:r>
              <a:rPr lang="en-US" sz="1200" baseline="-250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y</a:t>
            </a: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O</a:t>
            </a:r>
            <a:r>
              <a:rPr lang="en-US" sz="1200" baseline="-250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19478" name="Rectangle 45"/>
          <p:cNvSpPr>
            <a:spLocks noChangeArrowheads="1"/>
          </p:cNvSpPr>
          <p:nvPr/>
        </p:nvSpPr>
        <p:spPr bwMode="auto">
          <a:xfrm>
            <a:off x="1062225" y="3333753"/>
            <a:ext cx="790200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TDL H</a:t>
            </a:r>
            <a:r>
              <a:rPr lang="en-US" sz="1200" baseline="-250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O</a:t>
            </a:r>
          </a:p>
        </p:txBody>
      </p:sp>
      <p:sp>
        <p:nvSpPr>
          <p:cNvPr id="19479" name="Rectangle 46"/>
          <p:cNvSpPr>
            <a:spLocks noChangeArrowheads="1"/>
          </p:cNvSpPr>
          <p:nvPr/>
        </p:nvSpPr>
        <p:spPr bwMode="auto">
          <a:xfrm>
            <a:off x="985614" y="3806827"/>
            <a:ext cx="954007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Aerosol low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turbulence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inlet (LTI)</a:t>
            </a:r>
          </a:p>
        </p:txBody>
      </p:sp>
      <p:sp>
        <p:nvSpPr>
          <p:cNvPr id="19480" name="Rectangle 47"/>
          <p:cNvSpPr>
            <a:spLocks noChangeArrowheads="1"/>
          </p:cNvSpPr>
          <p:nvPr/>
        </p:nvSpPr>
        <p:spPr bwMode="auto">
          <a:xfrm>
            <a:off x="2362515" y="4379915"/>
            <a:ext cx="723275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WLOPC</a:t>
            </a:r>
          </a:p>
        </p:txBody>
      </p:sp>
      <p:sp>
        <p:nvSpPr>
          <p:cNvPr id="19481" name="Rectangle 48"/>
          <p:cNvSpPr>
            <a:spLocks noChangeArrowheads="1"/>
          </p:cNvSpPr>
          <p:nvPr/>
        </p:nvSpPr>
        <p:spPr bwMode="auto">
          <a:xfrm>
            <a:off x="3107269" y="3289303"/>
            <a:ext cx="97367" cy="730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82" name="Rectangle 49"/>
          <p:cNvSpPr>
            <a:spLocks noChangeArrowheads="1"/>
          </p:cNvSpPr>
          <p:nvPr/>
        </p:nvSpPr>
        <p:spPr bwMode="auto">
          <a:xfrm>
            <a:off x="3812119" y="3073400"/>
            <a:ext cx="97367" cy="1095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83" name="Rectangle 50"/>
          <p:cNvSpPr>
            <a:spLocks noChangeArrowheads="1"/>
          </p:cNvSpPr>
          <p:nvPr/>
        </p:nvSpPr>
        <p:spPr bwMode="auto">
          <a:xfrm>
            <a:off x="3230318" y="3922715"/>
            <a:ext cx="501084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8000"/>
                </a:solidFill>
                <a:latin typeface="Times" charset="0"/>
                <a:ea typeface="ＭＳ Ｐゴシック" charset="0"/>
                <a:cs typeface="ＭＳ Ｐゴシック" charset="0"/>
              </a:rPr>
              <a:t>CCN</a:t>
            </a:r>
          </a:p>
        </p:txBody>
      </p:sp>
      <p:sp>
        <p:nvSpPr>
          <p:cNvPr id="19484" name="Rectangle 51"/>
          <p:cNvSpPr>
            <a:spLocks noChangeArrowheads="1"/>
          </p:cNvSpPr>
          <p:nvPr/>
        </p:nvSpPr>
        <p:spPr bwMode="auto">
          <a:xfrm>
            <a:off x="2802467" y="4837113"/>
            <a:ext cx="1625600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CRD-AES; PAS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PSAP; UHSAS</a:t>
            </a:r>
          </a:p>
        </p:txBody>
      </p:sp>
      <p:sp>
        <p:nvSpPr>
          <p:cNvPr id="19485" name="Rectangle 52"/>
          <p:cNvSpPr>
            <a:spLocks noChangeArrowheads="1"/>
          </p:cNvSpPr>
          <p:nvPr/>
        </p:nvSpPr>
        <p:spPr bwMode="auto">
          <a:xfrm>
            <a:off x="4324938" y="4379916"/>
            <a:ext cx="839142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SP2; AMS</a:t>
            </a:r>
          </a:p>
        </p:txBody>
      </p:sp>
      <p:sp>
        <p:nvSpPr>
          <p:cNvPr id="19486" name="Rectangle 55"/>
          <p:cNvSpPr>
            <a:spLocks noChangeArrowheads="1"/>
          </p:cNvSpPr>
          <p:nvPr/>
        </p:nvSpPr>
        <p:spPr bwMode="auto">
          <a:xfrm>
            <a:off x="645666" y="5410201"/>
            <a:ext cx="1326987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i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Operator seats:</a:t>
            </a:r>
            <a:endParaRPr lang="en-US" sz="1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NO</a:t>
            </a:r>
            <a:r>
              <a:rPr lang="en-US" sz="1200" baseline="-250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y</a:t>
            </a: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O</a:t>
            </a:r>
            <a:r>
              <a:rPr lang="en-US" sz="1200" baseline="-250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: C3X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CRDS: Sta. 2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PILS/AMS: Sta. 3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CIMS: Galley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rotating: Galley</a:t>
            </a:r>
          </a:p>
        </p:txBody>
      </p:sp>
      <p:sp>
        <p:nvSpPr>
          <p:cNvPr id="19487" name="Rectangle 58"/>
          <p:cNvSpPr>
            <a:spLocks noChangeArrowheads="1"/>
          </p:cNvSpPr>
          <p:nvPr/>
        </p:nvSpPr>
        <p:spPr bwMode="auto">
          <a:xfrm>
            <a:off x="7947717" y="4219578"/>
            <a:ext cx="864339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NO</a:t>
            </a:r>
            <a:r>
              <a:rPr lang="en-US" sz="1200" baseline="-250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N</a:t>
            </a:r>
            <a:r>
              <a:rPr lang="en-US" sz="1200" baseline="-250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O</a:t>
            </a:r>
            <a:r>
              <a:rPr lang="en-US" sz="1200" baseline="-250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5</a:t>
            </a:r>
            <a:endParaRPr lang="en-US" sz="12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88" name="Rectangle 60"/>
          <p:cNvSpPr>
            <a:spLocks noChangeArrowheads="1"/>
          </p:cNvSpPr>
          <p:nvPr/>
        </p:nvSpPr>
        <p:spPr bwMode="auto">
          <a:xfrm>
            <a:off x="8601457" y="2286003"/>
            <a:ext cx="928459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NH</a:t>
            </a:r>
            <a:r>
              <a:rPr lang="en-US" sz="1200" baseline="-250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; HNO</a:t>
            </a:r>
            <a:r>
              <a:rPr lang="en-US" sz="1200" baseline="-250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19489" name="Rectangle 61"/>
          <p:cNvSpPr>
            <a:spLocks noChangeArrowheads="1"/>
          </p:cNvSpPr>
          <p:nvPr/>
        </p:nvSpPr>
        <p:spPr bwMode="auto">
          <a:xfrm>
            <a:off x="7620000" y="1600201"/>
            <a:ext cx="9144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8000"/>
                </a:solidFill>
                <a:latin typeface="Times" charset="0"/>
                <a:ea typeface="ＭＳ Ｐゴシック" charset="0"/>
                <a:cs typeface="ＭＳ Ｐゴシック" charset="0"/>
              </a:rPr>
              <a:t>Acid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8000"/>
                </a:solidFill>
                <a:latin typeface="Times" charset="0"/>
                <a:ea typeface="ＭＳ Ｐゴシック" charset="0"/>
                <a:cs typeface="ＭＳ Ｐゴシック" charset="0"/>
              </a:rPr>
              <a:t>CIMS</a:t>
            </a:r>
          </a:p>
        </p:txBody>
      </p:sp>
      <p:sp>
        <p:nvSpPr>
          <p:cNvPr id="19490" name="Rectangle 63"/>
          <p:cNvSpPr>
            <a:spLocks noChangeArrowheads="1"/>
          </p:cNvSpPr>
          <p:nvPr/>
        </p:nvSpPr>
        <p:spPr bwMode="auto">
          <a:xfrm>
            <a:off x="4470400" y="1600202"/>
            <a:ext cx="1828800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iWAS2; NMASS</a:t>
            </a:r>
          </a:p>
        </p:txBody>
      </p:sp>
      <p:cxnSp>
        <p:nvCxnSpPr>
          <p:cNvPr id="19491" name="AutoShape 65"/>
          <p:cNvCxnSpPr>
            <a:cxnSpLocks noChangeShapeType="1"/>
            <a:stCxn id="19476" idx="0"/>
            <a:endCxn id="19473" idx="4"/>
          </p:cNvCxnSpPr>
          <p:nvPr/>
        </p:nvCxnSpPr>
        <p:spPr bwMode="auto">
          <a:xfrm flipV="1">
            <a:off x="5156456" y="3806825"/>
            <a:ext cx="75944" cy="793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92" name="AutoShape 66"/>
          <p:cNvCxnSpPr>
            <a:cxnSpLocks noChangeShapeType="1"/>
            <a:stCxn id="19490" idx="2"/>
            <a:endCxn id="19472" idx="0"/>
          </p:cNvCxnSpPr>
          <p:nvPr/>
        </p:nvCxnSpPr>
        <p:spPr bwMode="auto">
          <a:xfrm>
            <a:off x="5384801" y="1884365"/>
            <a:ext cx="8467" cy="1857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93" name="AutoShape 67"/>
          <p:cNvCxnSpPr>
            <a:cxnSpLocks noChangeShapeType="1"/>
            <a:stCxn id="19477" idx="2"/>
            <a:endCxn id="19459" idx="0"/>
          </p:cNvCxnSpPr>
          <p:nvPr/>
        </p:nvCxnSpPr>
        <p:spPr bwMode="auto">
          <a:xfrm>
            <a:off x="3361266" y="1877201"/>
            <a:ext cx="747185" cy="69772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94" name="AutoShape 68"/>
          <p:cNvCxnSpPr>
            <a:cxnSpLocks noChangeShapeType="1"/>
            <a:stCxn id="19477" idx="2"/>
            <a:endCxn id="19465" idx="0"/>
          </p:cNvCxnSpPr>
          <p:nvPr/>
        </p:nvCxnSpPr>
        <p:spPr bwMode="auto">
          <a:xfrm>
            <a:off x="3361266" y="1877201"/>
            <a:ext cx="1046693" cy="69614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95" name="AutoShape 77"/>
          <p:cNvCxnSpPr>
            <a:cxnSpLocks noChangeShapeType="1"/>
            <a:stCxn id="19478" idx="3"/>
            <a:endCxn id="19475" idx="1"/>
          </p:cNvCxnSpPr>
          <p:nvPr/>
        </p:nvCxnSpPr>
        <p:spPr bwMode="auto">
          <a:xfrm flipV="1">
            <a:off x="1852425" y="3221240"/>
            <a:ext cx="1202191" cy="2510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96" name="AutoShape 80"/>
          <p:cNvCxnSpPr>
            <a:cxnSpLocks noChangeShapeType="1"/>
            <a:stCxn id="19483" idx="0"/>
            <a:endCxn id="19462" idx="2"/>
          </p:cNvCxnSpPr>
          <p:nvPr/>
        </p:nvCxnSpPr>
        <p:spPr bwMode="auto">
          <a:xfrm flipV="1">
            <a:off x="3480860" y="3213103"/>
            <a:ext cx="487893" cy="7096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97" name="AutoShape 82"/>
          <p:cNvCxnSpPr>
            <a:cxnSpLocks noChangeShapeType="1"/>
            <a:stCxn id="19484" idx="0"/>
            <a:endCxn id="19460" idx="2"/>
          </p:cNvCxnSpPr>
          <p:nvPr/>
        </p:nvCxnSpPr>
        <p:spPr bwMode="auto">
          <a:xfrm flipV="1">
            <a:off x="3615268" y="3365503"/>
            <a:ext cx="626533" cy="14716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98" name="AutoShape 84"/>
          <p:cNvCxnSpPr>
            <a:cxnSpLocks noChangeShapeType="1"/>
            <a:stCxn id="19479" idx="3"/>
            <a:endCxn id="19474" idx="0"/>
          </p:cNvCxnSpPr>
          <p:nvPr/>
        </p:nvCxnSpPr>
        <p:spPr bwMode="auto">
          <a:xfrm flipV="1">
            <a:off x="1939621" y="3454400"/>
            <a:ext cx="1167646" cy="6755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99" name="AutoShape 85"/>
          <p:cNvCxnSpPr>
            <a:cxnSpLocks noChangeShapeType="1"/>
            <a:stCxn id="19480" idx="0"/>
            <a:endCxn id="19463" idx="2"/>
          </p:cNvCxnSpPr>
          <p:nvPr/>
        </p:nvCxnSpPr>
        <p:spPr bwMode="auto">
          <a:xfrm flipV="1">
            <a:off x="2724153" y="3365500"/>
            <a:ext cx="736599" cy="101441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500" name="Rectangle 92"/>
          <p:cNvSpPr>
            <a:spLocks noChangeArrowheads="1"/>
          </p:cNvSpPr>
          <p:nvPr/>
        </p:nvSpPr>
        <p:spPr bwMode="auto">
          <a:xfrm>
            <a:off x="2844802" y="152403"/>
            <a:ext cx="6506633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2400" smtClean="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42</a:t>
            </a:r>
            <a:r>
              <a:rPr lang="en-US" sz="24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RF layout - SENEX 2013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NOAA-CSD	    version 4	11-09-2012</a:t>
            </a:r>
          </a:p>
        </p:txBody>
      </p:sp>
      <p:sp>
        <p:nvSpPr>
          <p:cNvPr id="19501" name="Rectangle 96"/>
          <p:cNvSpPr>
            <a:spLocks noChangeArrowheads="1"/>
          </p:cNvSpPr>
          <p:nvPr/>
        </p:nvSpPr>
        <p:spPr bwMode="auto">
          <a:xfrm>
            <a:off x="5240867" y="3052763"/>
            <a:ext cx="2032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502" name="Rectangle 97"/>
          <p:cNvSpPr>
            <a:spLocks noChangeArrowheads="1"/>
          </p:cNvSpPr>
          <p:nvPr/>
        </p:nvSpPr>
        <p:spPr bwMode="auto">
          <a:xfrm>
            <a:off x="7330020" y="2746375"/>
            <a:ext cx="146049" cy="1095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503" name="Rectangle 99"/>
          <p:cNvSpPr>
            <a:spLocks noChangeArrowheads="1"/>
          </p:cNvSpPr>
          <p:nvPr/>
        </p:nvSpPr>
        <p:spPr bwMode="auto">
          <a:xfrm>
            <a:off x="6253370" y="4419603"/>
            <a:ext cx="538278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PANs</a:t>
            </a:r>
            <a:endParaRPr lang="en-US" sz="1200" smtClean="0">
              <a:solidFill>
                <a:srgbClr val="FF66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9504" name="AutoShape 112"/>
          <p:cNvCxnSpPr>
            <a:cxnSpLocks noChangeShapeType="1"/>
            <a:stCxn id="19488" idx="1"/>
            <a:endCxn id="19467" idx="0"/>
          </p:cNvCxnSpPr>
          <p:nvPr/>
        </p:nvCxnSpPr>
        <p:spPr bwMode="auto">
          <a:xfrm flipH="1">
            <a:off x="7372352" y="2424503"/>
            <a:ext cx="1229105" cy="1520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05" name="AutoShape 113"/>
          <p:cNvCxnSpPr>
            <a:cxnSpLocks noChangeShapeType="1"/>
            <a:stCxn id="19488" idx="1"/>
            <a:endCxn id="19458" idx="0"/>
          </p:cNvCxnSpPr>
          <p:nvPr/>
        </p:nvCxnSpPr>
        <p:spPr bwMode="auto">
          <a:xfrm flipH="1">
            <a:off x="7131051" y="2424503"/>
            <a:ext cx="1470406" cy="15042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06" name="AutoShape 114"/>
          <p:cNvCxnSpPr>
            <a:cxnSpLocks noChangeShapeType="1"/>
            <a:stCxn id="19488" idx="1"/>
            <a:endCxn id="19502" idx="3"/>
          </p:cNvCxnSpPr>
          <p:nvPr/>
        </p:nvCxnSpPr>
        <p:spPr bwMode="auto">
          <a:xfrm flipH="1">
            <a:off x="7476069" y="2424503"/>
            <a:ext cx="1125388" cy="3766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507" name="Oval 123"/>
          <p:cNvSpPr>
            <a:spLocks noChangeArrowheads="1"/>
          </p:cNvSpPr>
          <p:nvPr/>
        </p:nvSpPr>
        <p:spPr bwMode="auto">
          <a:xfrm>
            <a:off x="5037667" y="4910138"/>
            <a:ext cx="711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508" name="Rectangle 124"/>
          <p:cNvSpPr>
            <a:spLocks noChangeArrowheads="1"/>
          </p:cNvSpPr>
          <p:nvPr/>
        </p:nvSpPr>
        <p:spPr bwMode="auto">
          <a:xfrm>
            <a:off x="5106385" y="5294316"/>
            <a:ext cx="594934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cloud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probes</a:t>
            </a:r>
          </a:p>
        </p:txBody>
      </p:sp>
      <p:cxnSp>
        <p:nvCxnSpPr>
          <p:cNvPr id="19509" name="AutoShape 127"/>
          <p:cNvCxnSpPr>
            <a:cxnSpLocks noChangeShapeType="1"/>
            <a:stCxn id="19503" idx="1"/>
            <a:endCxn id="19501" idx="2"/>
          </p:cNvCxnSpPr>
          <p:nvPr/>
        </p:nvCxnSpPr>
        <p:spPr bwMode="auto">
          <a:xfrm flipH="1" flipV="1">
            <a:off x="5342467" y="3357563"/>
            <a:ext cx="910903" cy="120054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10" name="AutoShape 129"/>
          <p:cNvCxnSpPr>
            <a:cxnSpLocks noChangeShapeType="1"/>
            <a:stCxn id="19515" idx="2"/>
            <a:endCxn id="19487" idx="1"/>
          </p:cNvCxnSpPr>
          <p:nvPr/>
        </p:nvCxnSpPr>
        <p:spPr bwMode="auto">
          <a:xfrm>
            <a:off x="6438900" y="3357563"/>
            <a:ext cx="1508817" cy="100051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511" name="Rectangle 130"/>
          <p:cNvSpPr>
            <a:spLocks noChangeArrowheads="1"/>
          </p:cNvSpPr>
          <p:nvPr/>
        </p:nvSpPr>
        <p:spPr bwMode="auto">
          <a:xfrm>
            <a:off x="7139517" y="3192466"/>
            <a:ext cx="243416" cy="1555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512" name="Rectangle 131"/>
          <p:cNvSpPr>
            <a:spLocks noChangeArrowheads="1"/>
          </p:cNvSpPr>
          <p:nvPr/>
        </p:nvSpPr>
        <p:spPr bwMode="auto">
          <a:xfrm>
            <a:off x="7865674" y="3617915"/>
            <a:ext cx="740557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PTR-MS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8000"/>
                </a:solidFill>
                <a:latin typeface="Times" charset="0"/>
                <a:ea typeface="ＭＳ Ｐゴシック" charset="0"/>
                <a:cs typeface="ＭＳ Ｐゴシック" charset="0"/>
              </a:rPr>
              <a:t>HCHO</a:t>
            </a:r>
          </a:p>
        </p:txBody>
      </p:sp>
      <p:cxnSp>
        <p:nvCxnSpPr>
          <p:cNvPr id="19513" name="AutoShape 132"/>
          <p:cNvCxnSpPr>
            <a:cxnSpLocks noChangeShapeType="1"/>
            <a:stCxn id="19511" idx="2"/>
            <a:endCxn id="19512" idx="0"/>
          </p:cNvCxnSpPr>
          <p:nvPr/>
        </p:nvCxnSpPr>
        <p:spPr bwMode="auto">
          <a:xfrm>
            <a:off x="7261225" y="3348041"/>
            <a:ext cx="974728" cy="2698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514" name="Rectangle 133"/>
          <p:cNvSpPr>
            <a:spLocks noChangeArrowheads="1"/>
          </p:cNvSpPr>
          <p:nvPr/>
        </p:nvSpPr>
        <p:spPr bwMode="auto">
          <a:xfrm>
            <a:off x="6246284" y="2955925"/>
            <a:ext cx="406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515" name="Rectangle 134"/>
          <p:cNvSpPr>
            <a:spLocks noChangeArrowheads="1"/>
          </p:cNvSpPr>
          <p:nvPr/>
        </p:nvSpPr>
        <p:spPr bwMode="auto">
          <a:xfrm>
            <a:off x="6337300" y="3052763"/>
            <a:ext cx="2032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516" name="Oval 135"/>
          <p:cNvSpPr>
            <a:spLocks noChangeArrowheads="1"/>
          </p:cNvSpPr>
          <p:nvPr/>
        </p:nvSpPr>
        <p:spPr bwMode="auto">
          <a:xfrm>
            <a:off x="5044017" y="4973638"/>
            <a:ext cx="711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517" name="Oval 136"/>
          <p:cNvSpPr>
            <a:spLocks noChangeArrowheads="1"/>
          </p:cNvSpPr>
          <p:nvPr/>
        </p:nvSpPr>
        <p:spPr bwMode="auto">
          <a:xfrm>
            <a:off x="5037667" y="4852988"/>
            <a:ext cx="711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518" name="Rectangle 137"/>
          <p:cNvSpPr>
            <a:spLocks noChangeArrowheads="1"/>
          </p:cNvSpPr>
          <p:nvPr/>
        </p:nvSpPr>
        <p:spPr bwMode="auto">
          <a:xfrm>
            <a:off x="8636000" y="1600201"/>
            <a:ext cx="9144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ACES glyoxal</a:t>
            </a:r>
          </a:p>
        </p:txBody>
      </p:sp>
      <p:cxnSp>
        <p:nvCxnSpPr>
          <p:cNvPr id="19519" name="AutoShape 138"/>
          <p:cNvCxnSpPr>
            <a:cxnSpLocks noChangeShapeType="1"/>
            <a:stCxn id="19468" idx="0"/>
            <a:endCxn id="19489" idx="2"/>
          </p:cNvCxnSpPr>
          <p:nvPr/>
        </p:nvCxnSpPr>
        <p:spPr bwMode="auto">
          <a:xfrm flipV="1">
            <a:off x="6534153" y="2062166"/>
            <a:ext cx="1543049" cy="528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520" name="Rectangle 139"/>
          <p:cNvSpPr>
            <a:spLocks noChangeArrowheads="1"/>
          </p:cNvSpPr>
          <p:nvPr/>
        </p:nvSpPr>
        <p:spPr bwMode="auto">
          <a:xfrm>
            <a:off x="6718302" y="2584453"/>
            <a:ext cx="207433" cy="1555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9521" name="AutoShape 141"/>
          <p:cNvCxnSpPr>
            <a:cxnSpLocks noChangeShapeType="1"/>
            <a:stCxn id="19520" idx="0"/>
            <a:endCxn id="19518" idx="2"/>
          </p:cNvCxnSpPr>
          <p:nvPr/>
        </p:nvCxnSpPr>
        <p:spPr bwMode="auto">
          <a:xfrm flipV="1">
            <a:off x="6822019" y="2062166"/>
            <a:ext cx="2271183" cy="5222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22" name="Straight Connector 83"/>
          <p:cNvCxnSpPr>
            <a:cxnSpLocks noChangeShapeType="1"/>
            <a:stCxn id="19485" idx="0"/>
            <a:endCxn id="19461" idx="2"/>
          </p:cNvCxnSpPr>
          <p:nvPr/>
        </p:nvCxnSpPr>
        <p:spPr bwMode="auto">
          <a:xfrm flipV="1">
            <a:off x="4744509" y="3363913"/>
            <a:ext cx="22224" cy="10160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523" name="Straight Connector 84"/>
          <p:cNvCxnSpPr>
            <a:cxnSpLocks noChangeShapeType="1"/>
            <a:stCxn id="19508" idx="0"/>
            <a:endCxn id="19516" idx="4"/>
          </p:cNvCxnSpPr>
          <p:nvPr/>
        </p:nvCxnSpPr>
        <p:spPr bwMode="auto">
          <a:xfrm flipH="1" flipV="1">
            <a:off x="5399617" y="5049838"/>
            <a:ext cx="4235" cy="2444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524" name="Rectangle 61"/>
          <p:cNvSpPr>
            <a:spLocks noChangeArrowheads="1"/>
          </p:cNvSpPr>
          <p:nvPr/>
        </p:nvSpPr>
        <p:spPr bwMode="auto">
          <a:xfrm>
            <a:off x="6400800" y="1595438"/>
            <a:ext cx="1117600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SO</a:t>
            </a:r>
            <a:r>
              <a:rPr lang="en-US" sz="1200" baseline="-250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2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CO</a:t>
            </a:r>
            <a:r>
              <a:rPr lang="en-US" sz="1200" baseline="-250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CH</a:t>
            </a:r>
            <a:r>
              <a:rPr lang="en-US" sz="1200" baseline="-250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4</a:t>
            </a:r>
          </a:p>
        </p:txBody>
      </p:sp>
      <p:cxnSp>
        <p:nvCxnSpPr>
          <p:cNvPr id="19525" name="AutoShape 138"/>
          <p:cNvCxnSpPr>
            <a:cxnSpLocks noChangeShapeType="1"/>
            <a:stCxn id="19532" idx="0"/>
            <a:endCxn id="19524" idx="2"/>
          </p:cNvCxnSpPr>
          <p:nvPr/>
        </p:nvCxnSpPr>
        <p:spPr bwMode="auto">
          <a:xfrm flipV="1">
            <a:off x="6096000" y="2057400"/>
            <a:ext cx="8636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526" name="Rectangle 55"/>
          <p:cNvSpPr>
            <a:spLocks noChangeArrowheads="1"/>
          </p:cNvSpPr>
          <p:nvPr/>
        </p:nvSpPr>
        <p:spPr bwMode="auto">
          <a:xfrm>
            <a:off x="9038319" y="5486401"/>
            <a:ext cx="193856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i="1" smtClean="0">
                <a:solidFill>
                  <a:srgbClr val="008000"/>
                </a:solidFill>
                <a:latin typeface="Times" charset="0"/>
                <a:ea typeface="ＭＳ Ｐゴシック" charset="0"/>
                <a:cs typeface="ＭＳ Ｐゴシック" charset="0"/>
              </a:rPr>
              <a:t>Non CSD collaborators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CCN: Nenes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HCHO: Hanisco/Keutsch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Acid CIMS: Thornton</a:t>
            </a:r>
          </a:p>
        </p:txBody>
      </p:sp>
      <p:sp>
        <p:nvSpPr>
          <p:cNvPr id="19527" name="Oval 35"/>
          <p:cNvSpPr>
            <a:spLocks noChangeArrowheads="1"/>
          </p:cNvSpPr>
          <p:nvPr/>
        </p:nvSpPr>
        <p:spPr bwMode="auto">
          <a:xfrm>
            <a:off x="6057900" y="2927350"/>
            <a:ext cx="162984" cy="1206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528" name="Rectangle 58"/>
          <p:cNvSpPr>
            <a:spLocks noChangeArrowheads="1"/>
          </p:cNvSpPr>
          <p:nvPr/>
        </p:nvSpPr>
        <p:spPr bwMode="auto">
          <a:xfrm>
            <a:off x="6197601" y="3886202"/>
            <a:ext cx="897467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jNO</a:t>
            </a:r>
            <a:r>
              <a:rPr lang="en-US" sz="1200" baseline="-250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jO</a:t>
            </a:r>
            <a:r>
              <a:rPr lang="en-US" sz="1200" baseline="-250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cxnSp>
        <p:nvCxnSpPr>
          <p:cNvPr id="19529" name="AutoShape 129"/>
          <p:cNvCxnSpPr>
            <a:cxnSpLocks noChangeShapeType="1"/>
            <a:stCxn id="19527" idx="4"/>
            <a:endCxn id="19528" idx="0"/>
          </p:cNvCxnSpPr>
          <p:nvPr/>
        </p:nvCxnSpPr>
        <p:spPr bwMode="auto">
          <a:xfrm>
            <a:off x="6139392" y="3048000"/>
            <a:ext cx="506943" cy="83820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530" name="Oval 35"/>
          <p:cNvSpPr>
            <a:spLocks noChangeArrowheads="1"/>
          </p:cNvSpPr>
          <p:nvPr/>
        </p:nvSpPr>
        <p:spPr bwMode="auto">
          <a:xfrm>
            <a:off x="6663267" y="2927350"/>
            <a:ext cx="162984" cy="1206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9531" name="AutoShape 129"/>
          <p:cNvCxnSpPr>
            <a:cxnSpLocks noChangeShapeType="1"/>
            <a:stCxn id="19530" idx="4"/>
            <a:endCxn id="19528" idx="0"/>
          </p:cNvCxnSpPr>
          <p:nvPr/>
        </p:nvCxnSpPr>
        <p:spPr bwMode="auto">
          <a:xfrm flipH="1">
            <a:off x="6646335" y="3048000"/>
            <a:ext cx="98424" cy="83820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532" name="Rectangle 7"/>
          <p:cNvSpPr>
            <a:spLocks noChangeArrowheads="1"/>
          </p:cNvSpPr>
          <p:nvPr/>
        </p:nvSpPr>
        <p:spPr bwMode="auto">
          <a:xfrm>
            <a:off x="5994400" y="2590800"/>
            <a:ext cx="2032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533" name="Oval 1"/>
          <p:cNvSpPr>
            <a:spLocks noChangeArrowheads="1"/>
          </p:cNvSpPr>
          <p:nvPr/>
        </p:nvSpPr>
        <p:spPr bwMode="auto">
          <a:xfrm>
            <a:off x="4368800" y="1447800"/>
            <a:ext cx="2133600" cy="1219200"/>
          </a:xfrm>
          <a:prstGeom prst="ellipse">
            <a:avLst/>
          </a:prstGeom>
          <a:solidFill>
            <a:schemeClr val="accent1">
              <a:alpha val="38823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285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19" y="1841500"/>
            <a:ext cx="1126278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7"/>
          <p:cNvSpPr>
            <a:spLocks noChangeArrowheads="1"/>
          </p:cNvSpPr>
          <p:nvPr/>
        </p:nvSpPr>
        <p:spPr bwMode="auto">
          <a:xfrm>
            <a:off x="7029451" y="2574925"/>
            <a:ext cx="2032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Rectangle 10"/>
          <p:cNvSpPr>
            <a:spLocks noChangeArrowheads="1"/>
          </p:cNvSpPr>
          <p:nvPr/>
        </p:nvSpPr>
        <p:spPr bwMode="auto">
          <a:xfrm>
            <a:off x="4006851" y="2574925"/>
            <a:ext cx="2032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4" name="Rectangle 11"/>
          <p:cNvSpPr>
            <a:spLocks noChangeArrowheads="1"/>
          </p:cNvSpPr>
          <p:nvPr/>
        </p:nvSpPr>
        <p:spPr bwMode="auto">
          <a:xfrm>
            <a:off x="4140200" y="3060700"/>
            <a:ext cx="2032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5" name="Rectangle 12"/>
          <p:cNvSpPr>
            <a:spLocks noChangeArrowheads="1"/>
          </p:cNvSpPr>
          <p:nvPr/>
        </p:nvSpPr>
        <p:spPr bwMode="auto">
          <a:xfrm>
            <a:off x="4665133" y="3059113"/>
            <a:ext cx="2032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6" name="Rectangle 14"/>
          <p:cNvSpPr>
            <a:spLocks noChangeArrowheads="1"/>
          </p:cNvSpPr>
          <p:nvPr/>
        </p:nvSpPr>
        <p:spPr bwMode="auto">
          <a:xfrm>
            <a:off x="3920069" y="3076578"/>
            <a:ext cx="97367" cy="1365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7" name="Rectangle 15"/>
          <p:cNvSpPr>
            <a:spLocks noChangeArrowheads="1"/>
          </p:cNvSpPr>
          <p:nvPr/>
        </p:nvSpPr>
        <p:spPr bwMode="auto">
          <a:xfrm>
            <a:off x="3412068" y="3328988"/>
            <a:ext cx="97367" cy="3651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8" name="Rectangle 16"/>
          <p:cNvSpPr>
            <a:spLocks noChangeArrowheads="1"/>
          </p:cNvSpPr>
          <p:nvPr/>
        </p:nvSpPr>
        <p:spPr bwMode="auto">
          <a:xfrm>
            <a:off x="8828619" y="3125791"/>
            <a:ext cx="158749" cy="1555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9" name="Rectangle 17"/>
          <p:cNvSpPr>
            <a:spLocks noChangeArrowheads="1"/>
          </p:cNvSpPr>
          <p:nvPr/>
        </p:nvSpPr>
        <p:spPr bwMode="auto">
          <a:xfrm>
            <a:off x="4224867" y="2573341"/>
            <a:ext cx="366184" cy="1365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90" name="Rectangle 18"/>
          <p:cNvSpPr>
            <a:spLocks noChangeArrowheads="1"/>
          </p:cNvSpPr>
          <p:nvPr/>
        </p:nvSpPr>
        <p:spPr bwMode="auto">
          <a:xfrm>
            <a:off x="4887385" y="3213103"/>
            <a:ext cx="353483" cy="1555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91" name="Rectangle 19"/>
          <p:cNvSpPr>
            <a:spLocks noChangeArrowheads="1"/>
          </p:cNvSpPr>
          <p:nvPr/>
        </p:nvSpPr>
        <p:spPr bwMode="auto">
          <a:xfrm>
            <a:off x="7268635" y="2576516"/>
            <a:ext cx="207433" cy="1555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92" name="Rectangle 20"/>
          <p:cNvSpPr>
            <a:spLocks noChangeArrowheads="1"/>
          </p:cNvSpPr>
          <p:nvPr/>
        </p:nvSpPr>
        <p:spPr bwMode="auto">
          <a:xfrm>
            <a:off x="6400802" y="2590800"/>
            <a:ext cx="266700" cy="1476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93" name="Rectangle 27"/>
          <p:cNvSpPr>
            <a:spLocks noChangeArrowheads="1"/>
          </p:cNvSpPr>
          <p:nvPr/>
        </p:nvSpPr>
        <p:spPr bwMode="auto">
          <a:xfrm>
            <a:off x="4631267" y="1917700"/>
            <a:ext cx="1727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94" name="Rectangle 28"/>
          <p:cNvSpPr>
            <a:spLocks noChangeArrowheads="1"/>
          </p:cNvSpPr>
          <p:nvPr/>
        </p:nvSpPr>
        <p:spPr bwMode="auto">
          <a:xfrm>
            <a:off x="4529667" y="3822700"/>
            <a:ext cx="1930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95" name="Rectangle 29"/>
          <p:cNvSpPr>
            <a:spLocks noChangeArrowheads="1"/>
          </p:cNvSpPr>
          <p:nvPr/>
        </p:nvSpPr>
        <p:spPr bwMode="auto">
          <a:xfrm>
            <a:off x="4834467" y="3441700"/>
            <a:ext cx="203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96" name="Oval 30"/>
          <p:cNvSpPr>
            <a:spLocks noChangeArrowheads="1"/>
          </p:cNvSpPr>
          <p:nvPr/>
        </p:nvSpPr>
        <p:spPr bwMode="auto">
          <a:xfrm>
            <a:off x="4631267" y="2070100"/>
            <a:ext cx="15240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97" name="Oval 32"/>
          <p:cNvSpPr>
            <a:spLocks noChangeArrowheads="1"/>
          </p:cNvSpPr>
          <p:nvPr/>
        </p:nvSpPr>
        <p:spPr bwMode="auto">
          <a:xfrm>
            <a:off x="4876800" y="3730625"/>
            <a:ext cx="711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98" name="Arc 33"/>
          <p:cNvSpPr>
            <a:spLocks/>
          </p:cNvSpPr>
          <p:nvPr/>
        </p:nvSpPr>
        <p:spPr bwMode="auto">
          <a:xfrm flipV="1">
            <a:off x="3107267" y="3378200"/>
            <a:ext cx="203200" cy="76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99" name="Oval 35"/>
          <p:cNvSpPr>
            <a:spLocks noChangeArrowheads="1"/>
          </p:cNvSpPr>
          <p:nvPr/>
        </p:nvSpPr>
        <p:spPr bwMode="auto">
          <a:xfrm>
            <a:off x="3043767" y="3213103"/>
            <a:ext cx="74084" cy="555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500" name="Rectangle 43"/>
          <p:cNvSpPr>
            <a:spLocks noChangeArrowheads="1"/>
          </p:cNvSpPr>
          <p:nvPr/>
        </p:nvSpPr>
        <p:spPr bwMode="auto">
          <a:xfrm>
            <a:off x="4957235" y="3886202"/>
            <a:ext cx="398441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CO</a:t>
            </a:r>
          </a:p>
        </p:txBody>
      </p:sp>
      <p:sp>
        <p:nvSpPr>
          <p:cNvPr id="20501" name="Rectangle 44"/>
          <p:cNvSpPr>
            <a:spLocks noChangeArrowheads="1"/>
          </p:cNvSpPr>
          <p:nvPr/>
        </p:nvSpPr>
        <p:spPr bwMode="auto">
          <a:xfrm>
            <a:off x="2685440" y="1600202"/>
            <a:ext cx="1351652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NO, NO</a:t>
            </a:r>
            <a:r>
              <a:rPr lang="en-US" sz="1200" baseline="-250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NO</a:t>
            </a:r>
            <a:r>
              <a:rPr lang="en-US" sz="1200" baseline="-250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y</a:t>
            </a: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O</a:t>
            </a:r>
            <a:r>
              <a:rPr lang="en-US" sz="1200" baseline="-250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20502" name="Rectangle 45"/>
          <p:cNvSpPr>
            <a:spLocks noChangeArrowheads="1"/>
          </p:cNvSpPr>
          <p:nvPr/>
        </p:nvSpPr>
        <p:spPr bwMode="auto">
          <a:xfrm>
            <a:off x="1062225" y="3333753"/>
            <a:ext cx="790200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TDL H</a:t>
            </a:r>
            <a:r>
              <a:rPr lang="en-US" sz="1200" baseline="-250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O</a:t>
            </a:r>
          </a:p>
        </p:txBody>
      </p:sp>
      <p:sp>
        <p:nvSpPr>
          <p:cNvPr id="20503" name="Rectangle 46"/>
          <p:cNvSpPr>
            <a:spLocks noChangeArrowheads="1"/>
          </p:cNvSpPr>
          <p:nvPr/>
        </p:nvSpPr>
        <p:spPr bwMode="auto">
          <a:xfrm>
            <a:off x="985614" y="3806827"/>
            <a:ext cx="954007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Aerosol low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turbulence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inlet (LTI)</a:t>
            </a:r>
          </a:p>
        </p:txBody>
      </p:sp>
      <p:sp>
        <p:nvSpPr>
          <p:cNvPr id="20504" name="Rectangle 47"/>
          <p:cNvSpPr>
            <a:spLocks noChangeArrowheads="1"/>
          </p:cNvSpPr>
          <p:nvPr/>
        </p:nvSpPr>
        <p:spPr bwMode="auto">
          <a:xfrm>
            <a:off x="2362515" y="4379915"/>
            <a:ext cx="723275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WLOPC</a:t>
            </a:r>
          </a:p>
        </p:txBody>
      </p:sp>
      <p:sp>
        <p:nvSpPr>
          <p:cNvPr id="20505" name="Rectangle 48"/>
          <p:cNvSpPr>
            <a:spLocks noChangeArrowheads="1"/>
          </p:cNvSpPr>
          <p:nvPr/>
        </p:nvSpPr>
        <p:spPr bwMode="auto">
          <a:xfrm>
            <a:off x="3107269" y="3289303"/>
            <a:ext cx="97367" cy="730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506" name="Rectangle 49"/>
          <p:cNvSpPr>
            <a:spLocks noChangeArrowheads="1"/>
          </p:cNvSpPr>
          <p:nvPr/>
        </p:nvSpPr>
        <p:spPr bwMode="auto">
          <a:xfrm>
            <a:off x="3812119" y="3073400"/>
            <a:ext cx="97367" cy="1095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507" name="Rectangle 50"/>
          <p:cNvSpPr>
            <a:spLocks noChangeArrowheads="1"/>
          </p:cNvSpPr>
          <p:nvPr/>
        </p:nvSpPr>
        <p:spPr bwMode="auto">
          <a:xfrm>
            <a:off x="3230318" y="3922715"/>
            <a:ext cx="501084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8000"/>
                </a:solidFill>
                <a:latin typeface="Times" charset="0"/>
                <a:ea typeface="ＭＳ Ｐゴシック" charset="0"/>
                <a:cs typeface="ＭＳ Ｐゴシック" charset="0"/>
              </a:rPr>
              <a:t>CCN</a:t>
            </a:r>
          </a:p>
        </p:txBody>
      </p:sp>
      <p:sp>
        <p:nvSpPr>
          <p:cNvPr id="20508" name="Rectangle 51"/>
          <p:cNvSpPr>
            <a:spLocks noChangeArrowheads="1"/>
          </p:cNvSpPr>
          <p:nvPr/>
        </p:nvSpPr>
        <p:spPr bwMode="auto">
          <a:xfrm>
            <a:off x="2802467" y="4837113"/>
            <a:ext cx="1625600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CRD-AES; PAS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PSAP; UHSAS</a:t>
            </a:r>
          </a:p>
        </p:txBody>
      </p:sp>
      <p:sp>
        <p:nvSpPr>
          <p:cNvPr id="20509" name="Rectangle 52"/>
          <p:cNvSpPr>
            <a:spLocks noChangeArrowheads="1"/>
          </p:cNvSpPr>
          <p:nvPr/>
        </p:nvSpPr>
        <p:spPr bwMode="auto">
          <a:xfrm>
            <a:off x="4324938" y="4379916"/>
            <a:ext cx="839142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SP2; AMS</a:t>
            </a:r>
          </a:p>
        </p:txBody>
      </p:sp>
      <p:sp>
        <p:nvSpPr>
          <p:cNvPr id="20510" name="Rectangle 55"/>
          <p:cNvSpPr>
            <a:spLocks noChangeArrowheads="1"/>
          </p:cNvSpPr>
          <p:nvPr/>
        </p:nvSpPr>
        <p:spPr bwMode="auto">
          <a:xfrm>
            <a:off x="645666" y="5410201"/>
            <a:ext cx="1326987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i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Operator seats:</a:t>
            </a:r>
            <a:endParaRPr lang="en-US" sz="1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NO</a:t>
            </a:r>
            <a:r>
              <a:rPr lang="en-US" sz="1200" baseline="-250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y</a:t>
            </a: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O</a:t>
            </a:r>
            <a:r>
              <a:rPr lang="en-US" sz="1200" baseline="-250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: C3X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CRDS: Sta. 2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PILS/AMS: Sta. 3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CIMS: Galley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rotating: Galley</a:t>
            </a:r>
          </a:p>
        </p:txBody>
      </p:sp>
      <p:sp>
        <p:nvSpPr>
          <p:cNvPr id="20511" name="Rectangle 58"/>
          <p:cNvSpPr>
            <a:spLocks noChangeArrowheads="1"/>
          </p:cNvSpPr>
          <p:nvPr/>
        </p:nvSpPr>
        <p:spPr bwMode="auto">
          <a:xfrm>
            <a:off x="7947717" y="4219578"/>
            <a:ext cx="864339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NO</a:t>
            </a:r>
            <a:r>
              <a:rPr lang="en-US" sz="1200" baseline="-250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N</a:t>
            </a:r>
            <a:r>
              <a:rPr lang="en-US" sz="1200" baseline="-250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O</a:t>
            </a:r>
            <a:r>
              <a:rPr lang="en-US" sz="1200" baseline="-250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5</a:t>
            </a:r>
            <a:endParaRPr lang="en-US" sz="12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512" name="Rectangle 60"/>
          <p:cNvSpPr>
            <a:spLocks noChangeArrowheads="1"/>
          </p:cNvSpPr>
          <p:nvPr/>
        </p:nvSpPr>
        <p:spPr bwMode="auto">
          <a:xfrm>
            <a:off x="8601457" y="2286003"/>
            <a:ext cx="928459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NH</a:t>
            </a:r>
            <a:r>
              <a:rPr lang="en-US" sz="1200" baseline="-250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; HNO</a:t>
            </a:r>
            <a:r>
              <a:rPr lang="en-US" sz="1200" baseline="-250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20513" name="Rectangle 61"/>
          <p:cNvSpPr>
            <a:spLocks noChangeArrowheads="1"/>
          </p:cNvSpPr>
          <p:nvPr/>
        </p:nvSpPr>
        <p:spPr bwMode="auto">
          <a:xfrm>
            <a:off x="7620000" y="1600201"/>
            <a:ext cx="9144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8000"/>
                </a:solidFill>
                <a:latin typeface="Times" charset="0"/>
                <a:ea typeface="ＭＳ Ｐゴシック" charset="0"/>
                <a:cs typeface="ＭＳ Ｐゴシック" charset="0"/>
              </a:rPr>
              <a:t>Acid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8000"/>
                </a:solidFill>
                <a:latin typeface="Times" charset="0"/>
                <a:ea typeface="ＭＳ Ｐゴシック" charset="0"/>
                <a:cs typeface="ＭＳ Ｐゴシック" charset="0"/>
              </a:rPr>
              <a:t>CIMS</a:t>
            </a:r>
          </a:p>
        </p:txBody>
      </p:sp>
      <p:sp>
        <p:nvSpPr>
          <p:cNvPr id="20514" name="Rectangle 63"/>
          <p:cNvSpPr>
            <a:spLocks noChangeArrowheads="1"/>
          </p:cNvSpPr>
          <p:nvPr/>
        </p:nvSpPr>
        <p:spPr bwMode="auto">
          <a:xfrm>
            <a:off x="4470400" y="1600202"/>
            <a:ext cx="1828800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iWAS2; NMASS</a:t>
            </a:r>
          </a:p>
        </p:txBody>
      </p:sp>
      <p:cxnSp>
        <p:nvCxnSpPr>
          <p:cNvPr id="20515" name="AutoShape 65"/>
          <p:cNvCxnSpPr>
            <a:cxnSpLocks noChangeShapeType="1"/>
            <a:stCxn id="20500" idx="0"/>
            <a:endCxn id="20497" idx="4"/>
          </p:cNvCxnSpPr>
          <p:nvPr/>
        </p:nvCxnSpPr>
        <p:spPr bwMode="auto">
          <a:xfrm flipV="1">
            <a:off x="5156456" y="3806825"/>
            <a:ext cx="75944" cy="793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16" name="AutoShape 66"/>
          <p:cNvCxnSpPr>
            <a:cxnSpLocks noChangeShapeType="1"/>
            <a:stCxn id="20514" idx="2"/>
            <a:endCxn id="20496" idx="0"/>
          </p:cNvCxnSpPr>
          <p:nvPr/>
        </p:nvCxnSpPr>
        <p:spPr bwMode="auto">
          <a:xfrm>
            <a:off x="5384801" y="1884365"/>
            <a:ext cx="8467" cy="1857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17" name="AutoShape 67"/>
          <p:cNvCxnSpPr>
            <a:cxnSpLocks noChangeShapeType="1"/>
            <a:stCxn id="20501" idx="2"/>
            <a:endCxn id="20483" idx="0"/>
          </p:cNvCxnSpPr>
          <p:nvPr/>
        </p:nvCxnSpPr>
        <p:spPr bwMode="auto">
          <a:xfrm>
            <a:off x="3361266" y="1877201"/>
            <a:ext cx="747185" cy="69772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18" name="AutoShape 68"/>
          <p:cNvCxnSpPr>
            <a:cxnSpLocks noChangeShapeType="1"/>
            <a:stCxn id="20501" idx="2"/>
            <a:endCxn id="20489" idx="0"/>
          </p:cNvCxnSpPr>
          <p:nvPr/>
        </p:nvCxnSpPr>
        <p:spPr bwMode="auto">
          <a:xfrm>
            <a:off x="3361266" y="1877201"/>
            <a:ext cx="1046693" cy="69614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19" name="AutoShape 77"/>
          <p:cNvCxnSpPr>
            <a:cxnSpLocks noChangeShapeType="1"/>
            <a:stCxn id="20502" idx="3"/>
            <a:endCxn id="20499" idx="1"/>
          </p:cNvCxnSpPr>
          <p:nvPr/>
        </p:nvCxnSpPr>
        <p:spPr bwMode="auto">
          <a:xfrm flipV="1">
            <a:off x="1852425" y="3221240"/>
            <a:ext cx="1202191" cy="2510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0" name="AutoShape 80"/>
          <p:cNvCxnSpPr>
            <a:cxnSpLocks noChangeShapeType="1"/>
            <a:stCxn id="20507" idx="0"/>
            <a:endCxn id="20486" idx="2"/>
          </p:cNvCxnSpPr>
          <p:nvPr/>
        </p:nvCxnSpPr>
        <p:spPr bwMode="auto">
          <a:xfrm flipV="1">
            <a:off x="3480860" y="3213103"/>
            <a:ext cx="487893" cy="7096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1" name="AutoShape 82"/>
          <p:cNvCxnSpPr>
            <a:cxnSpLocks noChangeShapeType="1"/>
            <a:stCxn id="20508" idx="0"/>
            <a:endCxn id="20484" idx="2"/>
          </p:cNvCxnSpPr>
          <p:nvPr/>
        </p:nvCxnSpPr>
        <p:spPr bwMode="auto">
          <a:xfrm flipV="1">
            <a:off x="3615268" y="3365503"/>
            <a:ext cx="626533" cy="14716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2" name="AutoShape 84"/>
          <p:cNvCxnSpPr>
            <a:cxnSpLocks noChangeShapeType="1"/>
            <a:stCxn id="20503" idx="3"/>
            <a:endCxn id="20498" idx="0"/>
          </p:cNvCxnSpPr>
          <p:nvPr/>
        </p:nvCxnSpPr>
        <p:spPr bwMode="auto">
          <a:xfrm flipV="1">
            <a:off x="1939621" y="3454400"/>
            <a:ext cx="1167646" cy="6755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3" name="AutoShape 85"/>
          <p:cNvCxnSpPr>
            <a:cxnSpLocks noChangeShapeType="1"/>
            <a:stCxn id="20504" idx="0"/>
            <a:endCxn id="20487" idx="2"/>
          </p:cNvCxnSpPr>
          <p:nvPr/>
        </p:nvCxnSpPr>
        <p:spPr bwMode="auto">
          <a:xfrm flipV="1">
            <a:off x="2724153" y="3365500"/>
            <a:ext cx="736599" cy="101441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24" name="Rectangle 92"/>
          <p:cNvSpPr>
            <a:spLocks noChangeArrowheads="1"/>
          </p:cNvSpPr>
          <p:nvPr/>
        </p:nvSpPr>
        <p:spPr bwMode="auto">
          <a:xfrm>
            <a:off x="2844802" y="152403"/>
            <a:ext cx="6506633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2400" smtClean="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42</a:t>
            </a:r>
            <a:r>
              <a:rPr lang="en-US" sz="24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RF layout - SENEX 2013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NOAA-CSD	    version 4	11-09-2012</a:t>
            </a:r>
          </a:p>
        </p:txBody>
      </p:sp>
      <p:sp>
        <p:nvSpPr>
          <p:cNvPr id="20525" name="Rectangle 96"/>
          <p:cNvSpPr>
            <a:spLocks noChangeArrowheads="1"/>
          </p:cNvSpPr>
          <p:nvPr/>
        </p:nvSpPr>
        <p:spPr bwMode="auto">
          <a:xfrm>
            <a:off x="5240867" y="3052763"/>
            <a:ext cx="2032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526" name="Rectangle 97"/>
          <p:cNvSpPr>
            <a:spLocks noChangeArrowheads="1"/>
          </p:cNvSpPr>
          <p:nvPr/>
        </p:nvSpPr>
        <p:spPr bwMode="auto">
          <a:xfrm>
            <a:off x="7330020" y="2746375"/>
            <a:ext cx="146049" cy="1095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527" name="Rectangle 99"/>
          <p:cNvSpPr>
            <a:spLocks noChangeArrowheads="1"/>
          </p:cNvSpPr>
          <p:nvPr/>
        </p:nvSpPr>
        <p:spPr bwMode="auto">
          <a:xfrm>
            <a:off x="6253370" y="4419603"/>
            <a:ext cx="538278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PANs</a:t>
            </a:r>
            <a:endParaRPr lang="en-US" sz="1200" smtClean="0">
              <a:solidFill>
                <a:srgbClr val="FF66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20528" name="AutoShape 112"/>
          <p:cNvCxnSpPr>
            <a:cxnSpLocks noChangeShapeType="1"/>
            <a:stCxn id="20512" idx="1"/>
            <a:endCxn id="20491" idx="0"/>
          </p:cNvCxnSpPr>
          <p:nvPr/>
        </p:nvCxnSpPr>
        <p:spPr bwMode="auto">
          <a:xfrm flipH="1">
            <a:off x="7372352" y="2424503"/>
            <a:ext cx="1229105" cy="1520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9" name="AutoShape 113"/>
          <p:cNvCxnSpPr>
            <a:cxnSpLocks noChangeShapeType="1"/>
            <a:stCxn id="20512" idx="1"/>
            <a:endCxn id="20482" idx="0"/>
          </p:cNvCxnSpPr>
          <p:nvPr/>
        </p:nvCxnSpPr>
        <p:spPr bwMode="auto">
          <a:xfrm flipH="1">
            <a:off x="7131051" y="2424503"/>
            <a:ext cx="1470406" cy="15042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30" name="AutoShape 114"/>
          <p:cNvCxnSpPr>
            <a:cxnSpLocks noChangeShapeType="1"/>
            <a:stCxn id="20512" idx="1"/>
            <a:endCxn id="20526" idx="3"/>
          </p:cNvCxnSpPr>
          <p:nvPr/>
        </p:nvCxnSpPr>
        <p:spPr bwMode="auto">
          <a:xfrm flipH="1">
            <a:off x="7476069" y="2424503"/>
            <a:ext cx="1125388" cy="3766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31" name="Oval 123"/>
          <p:cNvSpPr>
            <a:spLocks noChangeArrowheads="1"/>
          </p:cNvSpPr>
          <p:nvPr/>
        </p:nvSpPr>
        <p:spPr bwMode="auto">
          <a:xfrm>
            <a:off x="5037667" y="4910138"/>
            <a:ext cx="711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532" name="Rectangle 124"/>
          <p:cNvSpPr>
            <a:spLocks noChangeArrowheads="1"/>
          </p:cNvSpPr>
          <p:nvPr/>
        </p:nvSpPr>
        <p:spPr bwMode="auto">
          <a:xfrm>
            <a:off x="5106385" y="5294316"/>
            <a:ext cx="594934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cloud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probes</a:t>
            </a:r>
          </a:p>
        </p:txBody>
      </p:sp>
      <p:cxnSp>
        <p:nvCxnSpPr>
          <p:cNvPr id="20533" name="AutoShape 127"/>
          <p:cNvCxnSpPr>
            <a:cxnSpLocks noChangeShapeType="1"/>
            <a:stCxn id="20527" idx="1"/>
            <a:endCxn id="20525" idx="2"/>
          </p:cNvCxnSpPr>
          <p:nvPr/>
        </p:nvCxnSpPr>
        <p:spPr bwMode="auto">
          <a:xfrm flipH="1" flipV="1">
            <a:off x="5342467" y="3357563"/>
            <a:ext cx="910903" cy="120054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34" name="AutoShape 129"/>
          <p:cNvCxnSpPr>
            <a:cxnSpLocks noChangeShapeType="1"/>
            <a:stCxn id="20539" idx="2"/>
            <a:endCxn id="20511" idx="1"/>
          </p:cNvCxnSpPr>
          <p:nvPr/>
        </p:nvCxnSpPr>
        <p:spPr bwMode="auto">
          <a:xfrm>
            <a:off x="6438900" y="3357563"/>
            <a:ext cx="1508817" cy="100051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35" name="Rectangle 130"/>
          <p:cNvSpPr>
            <a:spLocks noChangeArrowheads="1"/>
          </p:cNvSpPr>
          <p:nvPr/>
        </p:nvSpPr>
        <p:spPr bwMode="auto">
          <a:xfrm>
            <a:off x="7139517" y="3192466"/>
            <a:ext cx="243416" cy="1555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536" name="Rectangle 131"/>
          <p:cNvSpPr>
            <a:spLocks noChangeArrowheads="1"/>
          </p:cNvSpPr>
          <p:nvPr/>
        </p:nvSpPr>
        <p:spPr bwMode="auto">
          <a:xfrm>
            <a:off x="7865674" y="3617915"/>
            <a:ext cx="740557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PTR-MS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8000"/>
                </a:solidFill>
                <a:latin typeface="Times" charset="0"/>
                <a:ea typeface="ＭＳ Ｐゴシック" charset="0"/>
                <a:cs typeface="ＭＳ Ｐゴシック" charset="0"/>
              </a:rPr>
              <a:t>HCHO</a:t>
            </a:r>
          </a:p>
        </p:txBody>
      </p:sp>
      <p:cxnSp>
        <p:nvCxnSpPr>
          <p:cNvPr id="20537" name="AutoShape 132"/>
          <p:cNvCxnSpPr>
            <a:cxnSpLocks noChangeShapeType="1"/>
            <a:stCxn id="20535" idx="2"/>
            <a:endCxn id="20536" idx="0"/>
          </p:cNvCxnSpPr>
          <p:nvPr/>
        </p:nvCxnSpPr>
        <p:spPr bwMode="auto">
          <a:xfrm>
            <a:off x="7261225" y="3348041"/>
            <a:ext cx="974728" cy="2698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38" name="Rectangle 133"/>
          <p:cNvSpPr>
            <a:spLocks noChangeArrowheads="1"/>
          </p:cNvSpPr>
          <p:nvPr/>
        </p:nvSpPr>
        <p:spPr bwMode="auto">
          <a:xfrm>
            <a:off x="6246284" y="2955925"/>
            <a:ext cx="406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539" name="Rectangle 134"/>
          <p:cNvSpPr>
            <a:spLocks noChangeArrowheads="1"/>
          </p:cNvSpPr>
          <p:nvPr/>
        </p:nvSpPr>
        <p:spPr bwMode="auto">
          <a:xfrm>
            <a:off x="6337300" y="3052763"/>
            <a:ext cx="2032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540" name="Oval 135"/>
          <p:cNvSpPr>
            <a:spLocks noChangeArrowheads="1"/>
          </p:cNvSpPr>
          <p:nvPr/>
        </p:nvSpPr>
        <p:spPr bwMode="auto">
          <a:xfrm>
            <a:off x="5044017" y="4973638"/>
            <a:ext cx="711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541" name="Oval 136"/>
          <p:cNvSpPr>
            <a:spLocks noChangeArrowheads="1"/>
          </p:cNvSpPr>
          <p:nvPr/>
        </p:nvSpPr>
        <p:spPr bwMode="auto">
          <a:xfrm>
            <a:off x="5037667" y="4852988"/>
            <a:ext cx="711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542" name="Rectangle 137"/>
          <p:cNvSpPr>
            <a:spLocks noChangeArrowheads="1"/>
          </p:cNvSpPr>
          <p:nvPr/>
        </p:nvSpPr>
        <p:spPr bwMode="auto">
          <a:xfrm>
            <a:off x="8636000" y="1600201"/>
            <a:ext cx="9144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ACES glyoxal</a:t>
            </a:r>
          </a:p>
        </p:txBody>
      </p:sp>
      <p:cxnSp>
        <p:nvCxnSpPr>
          <p:cNvPr id="20543" name="AutoShape 138"/>
          <p:cNvCxnSpPr>
            <a:cxnSpLocks noChangeShapeType="1"/>
            <a:stCxn id="20492" idx="0"/>
            <a:endCxn id="20513" idx="2"/>
          </p:cNvCxnSpPr>
          <p:nvPr/>
        </p:nvCxnSpPr>
        <p:spPr bwMode="auto">
          <a:xfrm flipV="1">
            <a:off x="6534153" y="2062166"/>
            <a:ext cx="1543049" cy="528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44" name="Rectangle 139"/>
          <p:cNvSpPr>
            <a:spLocks noChangeArrowheads="1"/>
          </p:cNvSpPr>
          <p:nvPr/>
        </p:nvSpPr>
        <p:spPr bwMode="auto">
          <a:xfrm>
            <a:off x="6718302" y="2584453"/>
            <a:ext cx="207433" cy="1555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20545" name="AutoShape 141"/>
          <p:cNvCxnSpPr>
            <a:cxnSpLocks noChangeShapeType="1"/>
            <a:stCxn id="20544" idx="0"/>
            <a:endCxn id="20542" idx="2"/>
          </p:cNvCxnSpPr>
          <p:nvPr/>
        </p:nvCxnSpPr>
        <p:spPr bwMode="auto">
          <a:xfrm flipV="1">
            <a:off x="6822019" y="2062166"/>
            <a:ext cx="2271183" cy="5222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46" name="Straight Connector 83"/>
          <p:cNvCxnSpPr>
            <a:cxnSpLocks noChangeShapeType="1"/>
            <a:stCxn id="20509" idx="0"/>
            <a:endCxn id="20485" idx="2"/>
          </p:cNvCxnSpPr>
          <p:nvPr/>
        </p:nvCxnSpPr>
        <p:spPr bwMode="auto">
          <a:xfrm flipV="1">
            <a:off x="4744509" y="3363913"/>
            <a:ext cx="22224" cy="10160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47" name="Straight Connector 84"/>
          <p:cNvCxnSpPr>
            <a:cxnSpLocks noChangeShapeType="1"/>
            <a:stCxn id="20532" idx="0"/>
            <a:endCxn id="20540" idx="4"/>
          </p:cNvCxnSpPr>
          <p:nvPr/>
        </p:nvCxnSpPr>
        <p:spPr bwMode="auto">
          <a:xfrm flipH="1" flipV="1">
            <a:off x="5399617" y="5049838"/>
            <a:ext cx="4235" cy="2444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48" name="Rectangle 61"/>
          <p:cNvSpPr>
            <a:spLocks noChangeArrowheads="1"/>
          </p:cNvSpPr>
          <p:nvPr/>
        </p:nvSpPr>
        <p:spPr bwMode="auto">
          <a:xfrm>
            <a:off x="6400800" y="1595438"/>
            <a:ext cx="1117600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SO</a:t>
            </a:r>
            <a:r>
              <a:rPr lang="en-US" sz="1200" baseline="-250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2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CO</a:t>
            </a:r>
            <a:r>
              <a:rPr lang="en-US" sz="1200" baseline="-250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CH</a:t>
            </a:r>
            <a:r>
              <a:rPr lang="en-US" sz="1200" baseline="-250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4</a:t>
            </a:r>
          </a:p>
        </p:txBody>
      </p:sp>
      <p:cxnSp>
        <p:nvCxnSpPr>
          <p:cNvPr id="20549" name="AutoShape 138"/>
          <p:cNvCxnSpPr>
            <a:cxnSpLocks noChangeShapeType="1"/>
            <a:stCxn id="20556" idx="0"/>
            <a:endCxn id="20548" idx="2"/>
          </p:cNvCxnSpPr>
          <p:nvPr/>
        </p:nvCxnSpPr>
        <p:spPr bwMode="auto">
          <a:xfrm flipV="1">
            <a:off x="6096000" y="2057400"/>
            <a:ext cx="8636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50" name="Rectangle 55"/>
          <p:cNvSpPr>
            <a:spLocks noChangeArrowheads="1"/>
          </p:cNvSpPr>
          <p:nvPr/>
        </p:nvSpPr>
        <p:spPr bwMode="auto">
          <a:xfrm>
            <a:off x="9038319" y="5486401"/>
            <a:ext cx="193856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i="1" smtClean="0">
                <a:solidFill>
                  <a:srgbClr val="008000"/>
                </a:solidFill>
                <a:latin typeface="Times" charset="0"/>
                <a:ea typeface="ＭＳ Ｐゴシック" charset="0"/>
                <a:cs typeface="ＭＳ Ｐゴシック" charset="0"/>
              </a:rPr>
              <a:t>Non CSD collaborators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CCN: Nenes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HCHO: Hanisco/Keutsch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Acid CIMS: Thornton</a:t>
            </a:r>
          </a:p>
        </p:txBody>
      </p:sp>
      <p:sp>
        <p:nvSpPr>
          <p:cNvPr id="20551" name="Oval 35"/>
          <p:cNvSpPr>
            <a:spLocks noChangeArrowheads="1"/>
          </p:cNvSpPr>
          <p:nvPr/>
        </p:nvSpPr>
        <p:spPr bwMode="auto">
          <a:xfrm>
            <a:off x="6057900" y="2927350"/>
            <a:ext cx="162984" cy="1206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552" name="Rectangle 58"/>
          <p:cNvSpPr>
            <a:spLocks noChangeArrowheads="1"/>
          </p:cNvSpPr>
          <p:nvPr/>
        </p:nvSpPr>
        <p:spPr bwMode="auto">
          <a:xfrm>
            <a:off x="6197601" y="3886202"/>
            <a:ext cx="897467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jNO</a:t>
            </a:r>
            <a:r>
              <a:rPr lang="en-US" sz="1200" baseline="-250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jO</a:t>
            </a:r>
            <a:r>
              <a:rPr lang="en-US" sz="1200" baseline="-250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cxnSp>
        <p:nvCxnSpPr>
          <p:cNvPr id="20553" name="AutoShape 129"/>
          <p:cNvCxnSpPr>
            <a:cxnSpLocks noChangeShapeType="1"/>
            <a:stCxn id="20551" idx="4"/>
            <a:endCxn id="20552" idx="0"/>
          </p:cNvCxnSpPr>
          <p:nvPr/>
        </p:nvCxnSpPr>
        <p:spPr bwMode="auto">
          <a:xfrm>
            <a:off x="6139392" y="3048000"/>
            <a:ext cx="506943" cy="83820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54" name="Oval 35"/>
          <p:cNvSpPr>
            <a:spLocks noChangeArrowheads="1"/>
          </p:cNvSpPr>
          <p:nvPr/>
        </p:nvSpPr>
        <p:spPr bwMode="auto">
          <a:xfrm>
            <a:off x="6663267" y="2927350"/>
            <a:ext cx="162984" cy="1206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20555" name="AutoShape 129"/>
          <p:cNvCxnSpPr>
            <a:cxnSpLocks noChangeShapeType="1"/>
            <a:stCxn id="20554" idx="4"/>
            <a:endCxn id="20552" idx="0"/>
          </p:cNvCxnSpPr>
          <p:nvPr/>
        </p:nvCxnSpPr>
        <p:spPr bwMode="auto">
          <a:xfrm flipH="1">
            <a:off x="6646335" y="3048000"/>
            <a:ext cx="98424" cy="83820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56" name="Rectangle 7"/>
          <p:cNvSpPr>
            <a:spLocks noChangeArrowheads="1"/>
          </p:cNvSpPr>
          <p:nvPr/>
        </p:nvSpPr>
        <p:spPr bwMode="auto">
          <a:xfrm>
            <a:off x="5994400" y="2590800"/>
            <a:ext cx="2032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557" name="Oval 78"/>
          <p:cNvSpPr>
            <a:spLocks noChangeArrowheads="1"/>
          </p:cNvSpPr>
          <p:nvPr/>
        </p:nvSpPr>
        <p:spPr bwMode="auto">
          <a:xfrm>
            <a:off x="491067" y="3581400"/>
            <a:ext cx="1930400" cy="1143000"/>
          </a:xfrm>
          <a:prstGeom prst="ellipse">
            <a:avLst/>
          </a:prstGeom>
          <a:solidFill>
            <a:schemeClr val="accent1">
              <a:alpha val="38823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347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19" y="1841500"/>
            <a:ext cx="1126278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Rectangle 7"/>
          <p:cNvSpPr>
            <a:spLocks noChangeArrowheads="1"/>
          </p:cNvSpPr>
          <p:nvPr/>
        </p:nvSpPr>
        <p:spPr bwMode="auto">
          <a:xfrm>
            <a:off x="7029451" y="2574925"/>
            <a:ext cx="2032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7" name="Rectangle 10"/>
          <p:cNvSpPr>
            <a:spLocks noChangeArrowheads="1"/>
          </p:cNvSpPr>
          <p:nvPr/>
        </p:nvSpPr>
        <p:spPr bwMode="auto">
          <a:xfrm>
            <a:off x="4006851" y="2574925"/>
            <a:ext cx="2032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8" name="Rectangle 11"/>
          <p:cNvSpPr>
            <a:spLocks noChangeArrowheads="1"/>
          </p:cNvSpPr>
          <p:nvPr/>
        </p:nvSpPr>
        <p:spPr bwMode="auto">
          <a:xfrm>
            <a:off x="4140200" y="3060700"/>
            <a:ext cx="2032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9" name="Rectangle 12"/>
          <p:cNvSpPr>
            <a:spLocks noChangeArrowheads="1"/>
          </p:cNvSpPr>
          <p:nvPr/>
        </p:nvSpPr>
        <p:spPr bwMode="auto">
          <a:xfrm>
            <a:off x="4665133" y="3059113"/>
            <a:ext cx="2032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10" name="Rectangle 14"/>
          <p:cNvSpPr>
            <a:spLocks noChangeArrowheads="1"/>
          </p:cNvSpPr>
          <p:nvPr/>
        </p:nvSpPr>
        <p:spPr bwMode="auto">
          <a:xfrm>
            <a:off x="3920069" y="3076578"/>
            <a:ext cx="97367" cy="1365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11" name="Rectangle 15"/>
          <p:cNvSpPr>
            <a:spLocks noChangeArrowheads="1"/>
          </p:cNvSpPr>
          <p:nvPr/>
        </p:nvSpPr>
        <p:spPr bwMode="auto">
          <a:xfrm>
            <a:off x="3412068" y="3328988"/>
            <a:ext cx="97367" cy="3651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12" name="Rectangle 16"/>
          <p:cNvSpPr>
            <a:spLocks noChangeArrowheads="1"/>
          </p:cNvSpPr>
          <p:nvPr/>
        </p:nvSpPr>
        <p:spPr bwMode="auto">
          <a:xfrm>
            <a:off x="8828619" y="3125791"/>
            <a:ext cx="158749" cy="1555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13" name="Rectangle 17"/>
          <p:cNvSpPr>
            <a:spLocks noChangeArrowheads="1"/>
          </p:cNvSpPr>
          <p:nvPr/>
        </p:nvSpPr>
        <p:spPr bwMode="auto">
          <a:xfrm>
            <a:off x="4224867" y="2573341"/>
            <a:ext cx="366184" cy="1365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14" name="Rectangle 18"/>
          <p:cNvSpPr>
            <a:spLocks noChangeArrowheads="1"/>
          </p:cNvSpPr>
          <p:nvPr/>
        </p:nvSpPr>
        <p:spPr bwMode="auto">
          <a:xfrm>
            <a:off x="4887385" y="3213103"/>
            <a:ext cx="353483" cy="1555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15" name="Rectangle 19"/>
          <p:cNvSpPr>
            <a:spLocks noChangeArrowheads="1"/>
          </p:cNvSpPr>
          <p:nvPr/>
        </p:nvSpPr>
        <p:spPr bwMode="auto">
          <a:xfrm>
            <a:off x="7268635" y="2576516"/>
            <a:ext cx="207433" cy="1555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16" name="Rectangle 20"/>
          <p:cNvSpPr>
            <a:spLocks noChangeArrowheads="1"/>
          </p:cNvSpPr>
          <p:nvPr/>
        </p:nvSpPr>
        <p:spPr bwMode="auto">
          <a:xfrm>
            <a:off x="6400802" y="2590800"/>
            <a:ext cx="266700" cy="1476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17" name="Rectangle 27"/>
          <p:cNvSpPr>
            <a:spLocks noChangeArrowheads="1"/>
          </p:cNvSpPr>
          <p:nvPr/>
        </p:nvSpPr>
        <p:spPr bwMode="auto">
          <a:xfrm>
            <a:off x="4631267" y="1917700"/>
            <a:ext cx="1727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18" name="Rectangle 28"/>
          <p:cNvSpPr>
            <a:spLocks noChangeArrowheads="1"/>
          </p:cNvSpPr>
          <p:nvPr/>
        </p:nvSpPr>
        <p:spPr bwMode="auto">
          <a:xfrm>
            <a:off x="4529667" y="3822700"/>
            <a:ext cx="1930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19" name="Rectangle 29"/>
          <p:cNvSpPr>
            <a:spLocks noChangeArrowheads="1"/>
          </p:cNvSpPr>
          <p:nvPr/>
        </p:nvSpPr>
        <p:spPr bwMode="auto">
          <a:xfrm>
            <a:off x="4834467" y="3441700"/>
            <a:ext cx="203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20" name="Oval 30"/>
          <p:cNvSpPr>
            <a:spLocks noChangeArrowheads="1"/>
          </p:cNvSpPr>
          <p:nvPr/>
        </p:nvSpPr>
        <p:spPr bwMode="auto">
          <a:xfrm>
            <a:off x="4631267" y="2070100"/>
            <a:ext cx="15240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21" name="Oval 32"/>
          <p:cNvSpPr>
            <a:spLocks noChangeArrowheads="1"/>
          </p:cNvSpPr>
          <p:nvPr/>
        </p:nvSpPr>
        <p:spPr bwMode="auto">
          <a:xfrm>
            <a:off x="4876800" y="3730625"/>
            <a:ext cx="711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22" name="Arc 33"/>
          <p:cNvSpPr>
            <a:spLocks/>
          </p:cNvSpPr>
          <p:nvPr/>
        </p:nvSpPr>
        <p:spPr bwMode="auto">
          <a:xfrm flipV="1">
            <a:off x="3107267" y="3378200"/>
            <a:ext cx="203200" cy="76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23" name="Oval 35"/>
          <p:cNvSpPr>
            <a:spLocks noChangeArrowheads="1"/>
          </p:cNvSpPr>
          <p:nvPr/>
        </p:nvSpPr>
        <p:spPr bwMode="auto">
          <a:xfrm>
            <a:off x="3043767" y="3213103"/>
            <a:ext cx="74084" cy="555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24" name="Rectangle 43"/>
          <p:cNvSpPr>
            <a:spLocks noChangeArrowheads="1"/>
          </p:cNvSpPr>
          <p:nvPr/>
        </p:nvSpPr>
        <p:spPr bwMode="auto">
          <a:xfrm>
            <a:off x="4957235" y="3886202"/>
            <a:ext cx="398441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CO</a:t>
            </a:r>
          </a:p>
        </p:txBody>
      </p:sp>
      <p:sp>
        <p:nvSpPr>
          <p:cNvPr id="21525" name="Rectangle 44"/>
          <p:cNvSpPr>
            <a:spLocks noChangeArrowheads="1"/>
          </p:cNvSpPr>
          <p:nvPr/>
        </p:nvSpPr>
        <p:spPr bwMode="auto">
          <a:xfrm>
            <a:off x="2685440" y="1600202"/>
            <a:ext cx="1351652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NO, NO</a:t>
            </a:r>
            <a:r>
              <a:rPr lang="en-US" sz="1200" baseline="-250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NO</a:t>
            </a:r>
            <a:r>
              <a:rPr lang="en-US" sz="1200" baseline="-250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y</a:t>
            </a: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O</a:t>
            </a:r>
            <a:r>
              <a:rPr lang="en-US" sz="1200" baseline="-250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21526" name="Rectangle 45"/>
          <p:cNvSpPr>
            <a:spLocks noChangeArrowheads="1"/>
          </p:cNvSpPr>
          <p:nvPr/>
        </p:nvSpPr>
        <p:spPr bwMode="auto">
          <a:xfrm>
            <a:off x="1062225" y="3333753"/>
            <a:ext cx="790200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TDL H</a:t>
            </a:r>
            <a:r>
              <a:rPr lang="en-US" sz="1200" baseline="-250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O</a:t>
            </a:r>
          </a:p>
        </p:txBody>
      </p:sp>
      <p:sp>
        <p:nvSpPr>
          <p:cNvPr id="21527" name="Rectangle 46"/>
          <p:cNvSpPr>
            <a:spLocks noChangeArrowheads="1"/>
          </p:cNvSpPr>
          <p:nvPr/>
        </p:nvSpPr>
        <p:spPr bwMode="auto">
          <a:xfrm>
            <a:off x="985614" y="3806827"/>
            <a:ext cx="954007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Aerosol low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turbulence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inlet (LTI)</a:t>
            </a:r>
          </a:p>
        </p:txBody>
      </p:sp>
      <p:sp>
        <p:nvSpPr>
          <p:cNvPr id="21528" name="Rectangle 47"/>
          <p:cNvSpPr>
            <a:spLocks noChangeArrowheads="1"/>
          </p:cNvSpPr>
          <p:nvPr/>
        </p:nvSpPr>
        <p:spPr bwMode="auto">
          <a:xfrm>
            <a:off x="2362515" y="4379915"/>
            <a:ext cx="723275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WLOPC</a:t>
            </a:r>
          </a:p>
        </p:txBody>
      </p:sp>
      <p:sp>
        <p:nvSpPr>
          <p:cNvPr id="21529" name="Rectangle 48"/>
          <p:cNvSpPr>
            <a:spLocks noChangeArrowheads="1"/>
          </p:cNvSpPr>
          <p:nvPr/>
        </p:nvSpPr>
        <p:spPr bwMode="auto">
          <a:xfrm>
            <a:off x="3107269" y="3289303"/>
            <a:ext cx="97367" cy="730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30" name="Rectangle 49"/>
          <p:cNvSpPr>
            <a:spLocks noChangeArrowheads="1"/>
          </p:cNvSpPr>
          <p:nvPr/>
        </p:nvSpPr>
        <p:spPr bwMode="auto">
          <a:xfrm>
            <a:off x="3812119" y="3073400"/>
            <a:ext cx="97367" cy="1095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31" name="Rectangle 50"/>
          <p:cNvSpPr>
            <a:spLocks noChangeArrowheads="1"/>
          </p:cNvSpPr>
          <p:nvPr/>
        </p:nvSpPr>
        <p:spPr bwMode="auto">
          <a:xfrm>
            <a:off x="3230318" y="3922715"/>
            <a:ext cx="501084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8000"/>
                </a:solidFill>
                <a:latin typeface="Times" charset="0"/>
                <a:ea typeface="ＭＳ Ｐゴシック" charset="0"/>
                <a:cs typeface="ＭＳ Ｐゴシック" charset="0"/>
              </a:rPr>
              <a:t>CCN</a:t>
            </a:r>
          </a:p>
        </p:txBody>
      </p:sp>
      <p:sp>
        <p:nvSpPr>
          <p:cNvPr id="21532" name="Rectangle 51"/>
          <p:cNvSpPr>
            <a:spLocks noChangeArrowheads="1"/>
          </p:cNvSpPr>
          <p:nvPr/>
        </p:nvSpPr>
        <p:spPr bwMode="auto">
          <a:xfrm>
            <a:off x="2802467" y="4837113"/>
            <a:ext cx="1625600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CRD-AES; PAS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PSAP; UHSAS</a:t>
            </a:r>
          </a:p>
        </p:txBody>
      </p:sp>
      <p:sp>
        <p:nvSpPr>
          <p:cNvPr id="21533" name="Rectangle 52"/>
          <p:cNvSpPr>
            <a:spLocks noChangeArrowheads="1"/>
          </p:cNvSpPr>
          <p:nvPr/>
        </p:nvSpPr>
        <p:spPr bwMode="auto">
          <a:xfrm>
            <a:off x="4324938" y="4379916"/>
            <a:ext cx="839142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SP2; AMS</a:t>
            </a:r>
          </a:p>
        </p:txBody>
      </p:sp>
      <p:sp>
        <p:nvSpPr>
          <p:cNvPr id="21534" name="Rectangle 55"/>
          <p:cNvSpPr>
            <a:spLocks noChangeArrowheads="1"/>
          </p:cNvSpPr>
          <p:nvPr/>
        </p:nvSpPr>
        <p:spPr bwMode="auto">
          <a:xfrm>
            <a:off x="645666" y="5410201"/>
            <a:ext cx="1326987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i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Operator seats:</a:t>
            </a:r>
            <a:endParaRPr lang="en-US" sz="1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NO</a:t>
            </a:r>
            <a:r>
              <a:rPr lang="en-US" sz="1200" baseline="-250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y</a:t>
            </a: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O</a:t>
            </a:r>
            <a:r>
              <a:rPr lang="en-US" sz="1200" baseline="-250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: C3X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CRDS: Sta. 2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PILS/AMS: Sta. 3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CIMS: Galley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rotating: Galley</a:t>
            </a:r>
          </a:p>
        </p:txBody>
      </p:sp>
      <p:sp>
        <p:nvSpPr>
          <p:cNvPr id="21535" name="Rectangle 58"/>
          <p:cNvSpPr>
            <a:spLocks noChangeArrowheads="1"/>
          </p:cNvSpPr>
          <p:nvPr/>
        </p:nvSpPr>
        <p:spPr bwMode="auto">
          <a:xfrm>
            <a:off x="7947717" y="4219578"/>
            <a:ext cx="864339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NO</a:t>
            </a:r>
            <a:r>
              <a:rPr lang="en-US" sz="1200" baseline="-250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N</a:t>
            </a:r>
            <a:r>
              <a:rPr lang="en-US" sz="1200" baseline="-250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O</a:t>
            </a:r>
            <a:r>
              <a:rPr lang="en-US" sz="1200" baseline="-250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5</a:t>
            </a:r>
            <a:endParaRPr lang="en-US" sz="12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36" name="Rectangle 60"/>
          <p:cNvSpPr>
            <a:spLocks noChangeArrowheads="1"/>
          </p:cNvSpPr>
          <p:nvPr/>
        </p:nvSpPr>
        <p:spPr bwMode="auto">
          <a:xfrm>
            <a:off x="8601457" y="2286003"/>
            <a:ext cx="928459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NH</a:t>
            </a:r>
            <a:r>
              <a:rPr lang="en-US" sz="1200" baseline="-250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; HNO</a:t>
            </a:r>
            <a:r>
              <a:rPr lang="en-US" sz="1200" baseline="-250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21537" name="Rectangle 61"/>
          <p:cNvSpPr>
            <a:spLocks noChangeArrowheads="1"/>
          </p:cNvSpPr>
          <p:nvPr/>
        </p:nvSpPr>
        <p:spPr bwMode="auto">
          <a:xfrm>
            <a:off x="7620000" y="1600201"/>
            <a:ext cx="9144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8000"/>
                </a:solidFill>
                <a:latin typeface="Times" charset="0"/>
                <a:ea typeface="ＭＳ Ｐゴシック" charset="0"/>
                <a:cs typeface="ＭＳ Ｐゴシック" charset="0"/>
              </a:rPr>
              <a:t>Acid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8000"/>
                </a:solidFill>
                <a:latin typeface="Times" charset="0"/>
                <a:ea typeface="ＭＳ Ｐゴシック" charset="0"/>
                <a:cs typeface="ＭＳ Ｐゴシック" charset="0"/>
              </a:rPr>
              <a:t>CIMS</a:t>
            </a:r>
          </a:p>
        </p:txBody>
      </p:sp>
      <p:sp>
        <p:nvSpPr>
          <p:cNvPr id="21538" name="Rectangle 63"/>
          <p:cNvSpPr>
            <a:spLocks noChangeArrowheads="1"/>
          </p:cNvSpPr>
          <p:nvPr/>
        </p:nvSpPr>
        <p:spPr bwMode="auto">
          <a:xfrm>
            <a:off x="4470400" y="1600202"/>
            <a:ext cx="1828800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iWAS2; NMASS</a:t>
            </a:r>
          </a:p>
        </p:txBody>
      </p:sp>
      <p:cxnSp>
        <p:nvCxnSpPr>
          <p:cNvPr id="21539" name="AutoShape 65"/>
          <p:cNvCxnSpPr>
            <a:cxnSpLocks noChangeShapeType="1"/>
            <a:stCxn id="21524" idx="0"/>
            <a:endCxn id="21521" idx="4"/>
          </p:cNvCxnSpPr>
          <p:nvPr/>
        </p:nvCxnSpPr>
        <p:spPr bwMode="auto">
          <a:xfrm flipV="1">
            <a:off x="5156456" y="3806825"/>
            <a:ext cx="75944" cy="793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40" name="AutoShape 66"/>
          <p:cNvCxnSpPr>
            <a:cxnSpLocks noChangeShapeType="1"/>
            <a:stCxn id="21538" idx="2"/>
            <a:endCxn id="21520" idx="0"/>
          </p:cNvCxnSpPr>
          <p:nvPr/>
        </p:nvCxnSpPr>
        <p:spPr bwMode="auto">
          <a:xfrm>
            <a:off x="5384801" y="1884365"/>
            <a:ext cx="8467" cy="1857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41" name="AutoShape 67"/>
          <p:cNvCxnSpPr>
            <a:cxnSpLocks noChangeShapeType="1"/>
            <a:stCxn id="21525" idx="2"/>
            <a:endCxn id="21507" idx="0"/>
          </p:cNvCxnSpPr>
          <p:nvPr/>
        </p:nvCxnSpPr>
        <p:spPr bwMode="auto">
          <a:xfrm>
            <a:off x="3361266" y="1877201"/>
            <a:ext cx="747185" cy="69772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42" name="AutoShape 68"/>
          <p:cNvCxnSpPr>
            <a:cxnSpLocks noChangeShapeType="1"/>
            <a:stCxn id="21525" idx="2"/>
            <a:endCxn id="21513" idx="0"/>
          </p:cNvCxnSpPr>
          <p:nvPr/>
        </p:nvCxnSpPr>
        <p:spPr bwMode="auto">
          <a:xfrm>
            <a:off x="3361266" y="1877201"/>
            <a:ext cx="1046693" cy="69614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43" name="AutoShape 77"/>
          <p:cNvCxnSpPr>
            <a:cxnSpLocks noChangeShapeType="1"/>
            <a:stCxn id="21526" idx="3"/>
            <a:endCxn id="21523" idx="1"/>
          </p:cNvCxnSpPr>
          <p:nvPr/>
        </p:nvCxnSpPr>
        <p:spPr bwMode="auto">
          <a:xfrm flipV="1">
            <a:off x="1852425" y="3221240"/>
            <a:ext cx="1202191" cy="2510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44" name="AutoShape 80"/>
          <p:cNvCxnSpPr>
            <a:cxnSpLocks noChangeShapeType="1"/>
            <a:stCxn id="21531" idx="0"/>
            <a:endCxn id="21510" idx="2"/>
          </p:cNvCxnSpPr>
          <p:nvPr/>
        </p:nvCxnSpPr>
        <p:spPr bwMode="auto">
          <a:xfrm flipV="1">
            <a:off x="3480860" y="3213103"/>
            <a:ext cx="487893" cy="7096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45" name="AutoShape 82"/>
          <p:cNvCxnSpPr>
            <a:cxnSpLocks noChangeShapeType="1"/>
            <a:stCxn id="21532" idx="0"/>
            <a:endCxn id="21508" idx="2"/>
          </p:cNvCxnSpPr>
          <p:nvPr/>
        </p:nvCxnSpPr>
        <p:spPr bwMode="auto">
          <a:xfrm flipV="1">
            <a:off x="3615268" y="3365503"/>
            <a:ext cx="626533" cy="14716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46" name="AutoShape 84"/>
          <p:cNvCxnSpPr>
            <a:cxnSpLocks noChangeShapeType="1"/>
            <a:stCxn id="21527" idx="3"/>
            <a:endCxn id="21522" idx="0"/>
          </p:cNvCxnSpPr>
          <p:nvPr/>
        </p:nvCxnSpPr>
        <p:spPr bwMode="auto">
          <a:xfrm flipV="1">
            <a:off x="1939621" y="3454400"/>
            <a:ext cx="1167646" cy="6755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47" name="AutoShape 85"/>
          <p:cNvCxnSpPr>
            <a:cxnSpLocks noChangeShapeType="1"/>
            <a:stCxn id="21528" idx="0"/>
            <a:endCxn id="21511" idx="2"/>
          </p:cNvCxnSpPr>
          <p:nvPr/>
        </p:nvCxnSpPr>
        <p:spPr bwMode="auto">
          <a:xfrm flipV="1">
            <a:off x="2724153" y="3365500"/>
            <a:ext cx="736599" cy="101441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48" name="Rectangle 92"/>
          <p:cNvSpPr>
            <a:spLocks noChangeArrowheads="1"/>
          </p:cNvSpPr>
          <p:nvPr/>
        </p:nvSpPr>
        <p:spPr bwMode="auto">
          <a:xfrm>
            <a:off x="2844802" y="152403"/>
            <a:ext cx="6506633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2400" smtClean="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42</a:t>
            </a:r>
            <a:r>
              <a:rPr lang="en-US" sz="24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RF layout - SENEX 2013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NOAA-CSD	    version 4	11-09-2012</a:t>
            </a:r>
          </a:p>
        </p:txBody>
      </p:sp>
      <p:sp>
        <p:nvSpPr>
          <p:cNvPr id="21549" name="Rectangle 96"/>
          <p:cNvSpPr>
            <a:spLocks noChangeArrowheads="1"/>
          </p:cNvSpPr>
          <p:nvPr/>
        </p:nvSpPr>
        <p:spPr bwMode="auto">
          <a:xfrm>
            <a:off x="5240867" y="3052763"/>
            <a:ext cx="2032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50" name="Rectangle 97"/>
          <p:cNvSpPr>
            <a:spLocks noChangeArrowheads="1"/>
          </p:cNvSpPr>
          <p:nvPr/>
        </p:nvSpPr>
        <p:spPr bwMode="auto">
          <a:xfrm>
            <a:off x="7330020" y="2746375"/>
            <a:ext cx="146049" cy="1095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51" name="Rectangle 99"/>
          <p:cNvSpPr>
            <a:spLocks noChangeArrowheads="1"/>
          </p:cNvSpPr>
          <p:nvPr/>
        </p:nvSpPr>
        <p:spPr bwMode="auto">
          <a:xfrm>
            <a:off x="6253370" y="4419603"/>
            <a:ext cx="538278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PANs</a:t>
            </a:r>
            <a:endParaRPr lang="en-US" sz="1200" smtClean="0">
              <a:solidFill>
                <a:srgbClr val="FF66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21552" name="AutoShape 112"/>
          <p:cNvCxnSpPr>
            <a:cxnSpLocks noChangeShapeType="1"/>
            <a:stCxn id="21536" idx="1"/>
            <a:endCxn id="21515" idx="0"/>
          </p:cNvCxnSpPr>
          <p:nvPr/>
        </p:nvCxnSpPr>
        <p:spPr bwMode="auto">
          <a:xfrm flipH="1">
            <a:off x="7372352" y="2424503"/>
            <a:ext cx="1229105" cy="1520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53" name="AutoShape 113"/>
          <p:cNvCxnSpPr>
            <a:cxnSpLocks noChangeShapeType="1"/>
            <a:stCxn id="21536" idx="1"/>
            <a:endCxn id="21506" idx="0"/>
          </p:cNvCxnSpPr>
          <p:nvPr/>
        </p:nvCxnSpPr>
        <p:spPr bwMode="auto">
          <a:xfrm flipH="1">
            <a:off x="7131051" y="2424503"/>
            <a:ext cx="1470406" cy="15042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54" name="AutoShape 114"/>
          <p:cNvCxnSpPr>
            <a:cxnSpLocks noChangeShapeType="1"/>
            <a:stCxn id="21536" idx="1"/>
            <a:endCxn id="21550" idx="3"/>
          </p:cNvCxnSpPr>
          <p:nvPr/>
        </p:nvCxnSpPr>
        <p:spPr bwMode="auto">
          <a:xfrm flipH="1">
            <a:off x="7476069" y="2424503"/>
            <a:ext cx="1125388" cy="3766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55" name="Oval 123"/>
          <p:cNvSpPr>
            <a:spLocks noChangeArrowheads="1"/>
          </p:cNvSpPr>
          <p:nvPr/>
        </p:nvSpPr>
        <p:spPr bwMode="auto">
          <a:xfrm>
            <a:off x="5037667" y="4910138"/>
            <a:ext cx="711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56" name="Rectangle 124"/>
          <p:cNvSpPr>
            <a:spLocks noChangeArrowheads="1"/>
          </p:cNvSpPr>
          <p:nvPr/>
        </p:nvSpPr>
        <p:spPr bwMode="auto">
          <a:xfrm>
            <a:off x="5106385" y="5294316"/>
            <a:ext cx="594934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cloud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probes</a:t>
            </a:r>
          </a:p>
        </p:txBody>
      </p:sp>
      <p:cxnSp>
        <p:nvCxnSpPr>
          <p:cNvPr id="21557" name="AutoShape 127"/>
          <p:cNvCxnSpPr>
            <a:cxnSpLocks noChangeShapeType="1"/>
            <a:stCxn id="21551" idx="1"/>
            <a:endCxn id="21549" idx="2"/>
          </p:cNvCxnSpPr>
          <p:nvPr/>
        </p:nvCxnSpPr>
        <p:spPr bwMode="auto">
          <a:xfrm flipH="1" flipV="1">
            <a:off x="5342467" y="3357563"/>
            <a:ext cx="910903" cy="120054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58" name="AutoShape 129"/>
          <p:cNvCxnSpPr>
            <a:cxnSpLocks noChangeShapeType="1"/>
            <a:stCxn id="21563" idx="2"/>
            <a:endCxn id="21535" idx="1"/>
          </p:cNvCxnSpPr>
          <p:nvPr/>
        </p:nvCxnSpPr>
        <p:spPr bwMode="auto">
          <a:xfrm>
            <a:off x="6438900" y="3357563"/>
            <a:ext cx="1508817" cy="100051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59" name="Rectangle 130"/>
          <p:cNvSpPr>
            <a:spLocks noChangeArrowheads="1"/>
          </p:cNvSpPr>
          <p:nvPr/>
        </p:nvSpPr>
        <p:spPr bwMode="auto">
          <a:xfrm>
            <a:off x="7139517" y="3192466"/>
            <a:ext cx="243416" cy="1555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60" name="Rectangle 131"/>
          <p:cNvSpPr>
            <a:spLocks noChangeArrowheads="1"/>
          </p:cNvSpPr>
          <p:nvPr/>
        </p:nvSpPr>
        <p:spPr bwMode="auto">
          <a:xfrm>
            <a:off x="7865674" y="3617915"/>
            <a:ext cx="740557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PTR-MS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8000"/>
                </a:solidFill>
                <a:latin typeface="Times" charset="0"/>
                <a:ea typeface="ＭＳ Ｐゴシック" charset="0"/>
                <a:cs typeface="ＭＳ Ｐゴシック" charset="0"/>
              </a:rPr>
              <a:t>HCHO</a:t>
            </a:r>
          </a:p>
        </p:txBody>
      </p:sp>
      <p:cxnSp>
        <p:nvCxnSpPr>
          <p:cNvPr id="21561" name="AutoShape 132"/>
          <p:cNvCxnSpPr>
            <a:cxnSpLocks noChangeShapeType="1"/>
            <a:stCxn id="21559" idx="2"/>
            <a:endCxn id="21560" idx="0"/>
          </p:cNvCxnSpPr>
          <p:nvPr/>
        </p:nvCxnSpPr>
        <p:spPr bwMode="auto">
          <a:xfrm>
            <a:off x="7261225" y="3348041"/>
            <a:ext cx="974728" cy="2698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62" name="Rectangle 133"/>
          <p:cNvSpPr>
            <a:spLocks noChangeArrowheads="1"/>
          </p:cNvSpPr>
          <p:nvPr/>
        </p:nvSpPr>
        <p:spPr bwMode="auto">
          <a:xfrm>
            <a:off x="6246284" y="2955925"/>
            <a:ext cx="406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63" name="Rectangle 134"/>
          <p:cNvSpPr>
            <a:spLocks noChangeArrowheads="1"/>
          </p:cNvSpPr>
          <p:nvPr/>
        </p:nvSpPr>
        <p:spPr bwMode="auto">
          <a:xfrm>
            <a:off x="6337300" y="3052763"/>
            <a:ext cx="2032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64" name="Oval 135"/>
          <p:cNvSpPr>
            <a:spLocks noChangeArrowheads="1"/>
          </p:cNvSpPr>
          <p:nvPr/>
        </p:nvSpPr>
        <p:spPr bwMode="auto">
          <a:xfrm>
            <a:off x="5044017" y="4973638"/>
            <a:ext cx="711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65" name="Oval 136"/>
          <p:cNvSpPr>
            <a:spLocks noChangeArrowheads="1"/>
          </p:cNvSpPr>
          <p:nvPr/>
        </p:nvSpPr>
        <p:spPr bwMode="auto">
          <a:xfrm>
            <a:off x="5037667" y="4852988"/>
            <a:ext cx="711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66" name="Rectangle 137"/>
          <p:cNvSpPr>
            <a:spLocks noChangeArrowheads="1"/>
          </p:cNvSpPr>
          <p:nvPr/>
        </p:nvSpPr>
        <p:spPr bwMode="auto">
          <a:xfrm>
            <a:off x="8636000" y="1600201"/>
            <a:ext cx="9144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ACES glyoxal</a:t>
            </a:r>
          </a:p>
        </p:txBody>
      </p:sp>
      <p:cxnSp>
        <p:nvCxnSpPr>
          <p:cNvPr id="21567" name="AutoShape 138"/>
          <p:cNvCxnSpPr>
            <a:cxnSpLocks noChangeShapeType="1"/>
            <a:stCxn id="21516" idx="0"/>
            <a:endCxn id="21537" idx="2"/>
          </p:cNvCxnSpPr>
          <p:nvPr/>
        </p:nvCxnSpPr>
        <p:spPr bwMode="auto">
          <a:xfrm flipV="1">
            <a:off x="6534153" y="2062166"/>
            <a:ext cx="1543049" cy="528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68" name="Rectangle 139"/>
          <p:cNvSpPr>
            <a:spLocks noChangeArrowheads="1"/>
          </p:cNvSpPr>
          <p:nvPr/>
        </p:nvSpPr>
        <p:spPr bwMode="auto">
          <a:xfrm>
            <a:off x="6718302" y="2584453"/>
            <a:ext cx="207433" cy="1555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21569" name="AutoShape 141"/>
          <p:cNvCxnSpPr>
            <a:cxnSpLocks noChangeShapeType="1"/>
            <a:stCxn id="21568" idx="0"/>
            <a:endCxn id="21566" idx="2"/>
          </p:cNvCxnSpPr>
          <p:nvPr/>
        </p:nvCxnSpPr>
        <p:spPr bwMode="auto">
          <a:xfrm flipV="1">
            <a:off x="6822019" y="2062166"/>
            <a:ext cx="2271183" cy="5222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70" name="Straight Connector 83"/>
          <p:cNvCxnSpPr>
            <a:cxnSpLocks noChangeShapeType="1"/>
            <a:stCxn id="21533" idx="0"/>
            <a:endCxn id="21509" idx="2"/>
          </p:cNvCxnSpPr>
          <p:nvPr/>
        </p:nvCxnSpPr>
        <p:spPr bwMode="auto">
          <a:xfrm flipV="1">
            <a:off x="4744509" y="3363913"/>
            <a:ext cx="22224" cy="10160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71" name="Straight Connector 84"/>
          <p:cNvCxnSpPr>
            <a:cxnSpLocks noChangeShapeType="1"/>
            <a:stCxn id="21556" idx="0"/>
            <a:endCxn id="21564" idx="4"/>
          </p:cNvCxnSpPr>
          <p:nvPr/>
        </p:nvCxnSpPr>
        <p:spPr bwMode="auto">
          <a:xfrm flipH="1" flipV="1">
            <a:off x="5399617" y="5049838"/>
            <a:ext cx="4235" cy="2444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72" name="Rectangle 61"/>
          <p:cNvSpPr>
            <a:spLocks noChangeArrowheads="1"/>
          </p:cNvSpPr>
          <p:nvPr/>
        </p:nvSpPr>
        <p:spPr bwMode="auto">
          <a:xfrm>
            <a:off x="6400800" y="1595438"/>
            <a:ext cx="1117600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SO</a:t>
            </a:r>
            <a:r>
              <a:rPr lang="en-US" sz="1200" baseline="-250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2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CO</a:t>
            </a:r>
            <a:r>
              <a:rPr lang="en-US" sz="1200" baseline="-250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CH</a:t>
            </a:r>
            <a:r>
              <a:rPr lang="en-US" sz="1200" baseline="-250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4</a:t>
            </a:r>
          </a:p>
        </p:txBody>
      </p:sp>
      <p:cxnSp>
        <p:nvCxnSpPr>
          <p:cNvPr id="21573" name="AutoShape 138"/>
          <p:cNvCxnSpPr>
            <a:cxnSpLocks noChangeShapeType="1"/>
            <a:stCxn id="21580" idx="0"/>
            <a:endCxn id="21572" idx="2"/>
          </p:cNvCxnSpPr>
          <p:nvPr/>
        </p:nvCxnSpPr>
        <p:spPr bwMode="auto">
          <a:xfrm flipV="1">
            <a:off x="6096000" y="2057400"/>
            <a:ext cx="8636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74" name="Rectangle 55"/>
          <p:cNvSpPr>
            <a:spLocks noChangeArrowheads="1"/>
          </p:cNvSpPr>
          <p:nvPr/>
        </p:nvSpPr>
        <p:spPr bwMode="auto">
          <a:xfrm>
            <a:off x="9038319" y="5486401"/>
            <a:ext cx="193856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i="1" smtClean="0">
                <a:solidFill>
                  <a:srgbClr val="008000"/>
                </a:solidFill>
                <a:latin typeface="Times" charset="0"/>
                <a:ea typeface="ＭＳ Ｐゴシック" charset="0"/>
                <a:cs typeface="ＭＳ Ｐゴシック" charset="0"/>
              </a:rPr>
              <a:t>Non CSD collaborators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CCN: Nenes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HCHO: Hanisco/Keutsch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Acid CIMS: Thornton</a:t>
            </a:r>
          </a:p>
        </p:txBody>
      </p:sp>
      <p:sp>
        <p:nvSpPr>
          <p:cNvPr id="21575" name="Oval 35"/>
          <p:cNvSpPr>
            <a:spLocks noChangeArrowheads="1"/>
          </p:cNvSpPr>
          <p:nvPr/>
        </p:nvSpPr>
        <p:spPr bwMode="auto">
          <a:xfrm>
            <a:off x="6057900" y="2927350"/>
            <a:ext cx="162984" cy="1206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76" name="Rectangle 58"/>
          <p:cNvSpPr>
            <a:spLocks noChangeArrowheads="1"/>
          </p:cNvSpPr>
          <p:nvPr/>
        </p:nvSpPr>
        <p:spPr bwMode="auto">
          <a:xfrm>
            <a:off x="6197601" y="3886202"/>
            <a:ext cx="897467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jNO</a:t>
            </a:r>
            <a:r>
              <a:rPr lang="en-US" sz="1200" baseline="-250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jO</a:t>
            </a:r>
            <a:r>
              <a:rPr lang="en-US" sz="1200" baseline="-250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cxnSp>
        <p:nvCxnSpPr>
          <p:cNvPr id="21577" name="AutoShape 129"/>
          <p:cNvCxnSpPr>
            <a:cxnSpLocks noChangeShapeType="1"/>
            <a:stCxn id="21575" idx="4"/>
            <a:endCxn id="21576" idx="0"/>
          </p:cNvCxnSpPr>
          <p:nvPr/>
        </p:nvCxnSpPr>
        <p:spPr bwMode="auto">
          <a:xfrm>
            <a:off x="6139392" y="3048000"/>
            <a:ext cx="506943" cy="83820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78" name="Oval 35"/>
          <p:cNvSpPr>
            <a:spLocks noChangeArrowheads="1"/>
          </p:cNvSpPr>
          <p:nvPr/>
        </p:nvSpPr>
        <p:spPr bwMode="auto">
          <a:xfrm>
            <a:off x="6663267" y="2927350"/>
            <a:ext cx="162984" cy="1206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21579" name="AutoShape 129"/>
          <p:cNvCxnSpPr>
            <a:cxnSpLocks noChangeShapeType="1"/>
            <a:stCxn id="21578" idx="4"/>
            <a:endCxn id="21576" idx="0"/>
          </p:cNvCxnSpPr>
          <p:nvPr/>
        </p:nvCxnSpPr>
        <p:spPr bwMode="auto">
          <a:xfrm flipH="1">
            <a:off x="6646335" y="3048000"/>
            <a:ext cx="98424" cy="83820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80" name="Rectangle 7"/>
          <p:cNvSpPr>
            <a:spLocks noChangeArrowheads="1"/>
          </p:cNvSpPr>
          <p:nvPr/>
        </p:nvSpPr>
        <p:spPr bwMode="auto">
          <a:xfrm>
            <a:off x="5994400" y="2590800"/>
            <a:ext cx="2032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81" name="Oval 78"/>
          <p:cNvSpPr>
            <a:spLocks noChangeArrowheads="1"/>
          </p:cNvSpPr>
          <p:nvPr/>
        </p:nvSpPr>
        <p:spPr bwMode="auto">
          <a:xfrm>
            <a:off x="4165600" y="4724400"/>
            <a:ext cx="2540000" cy="1143000"/>
          </a:xfrm>
          <a:prstGeom prst="ellipse">
            <a:avLst/>
          </a:prstGeom>
          <a:solidFill>
            <a:schemeClr val="accent1">
              <a:alpha val="38823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191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22777" y="1241615"/>
            <a:ext cx="9144000" cy="2547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latin typeface="Garamond"/>
                <a:ea typeface="+mj-ea"/>
                <a:cs typeface="Garamond"/>
              </a:defRPr>
            </a:lvl1pPr>
          </a:lstStyle>
          <a:p>
            <a:pPr algn="ctr"/>
            <a:r>
              <a:rPr lang="en-US" sz="4400" dirty="0" err="1" smtClean="0">
                <a:solidFill>
                  <a:prstClr val="black"/>
                </a:solidFill>
              </a:rPr>
              <a:t>CalWater</a:t>
            </a:r>
            <a:r>
              <a:rPr lang="en-US" sz="4400" dirty="0" smtClean="0">
                <a:solidFill>
                  <a:prstClr val="black"/>
                </a:solidFill>
              </a:rPr>
              <a:t> 2 – Ocean Winds</a:t>
            </a:r>
          </a:p>
          <a:p>
            <a:pPr algn="ctr"/>
            <a:r>
              <a:rPr lang="en-US" sz="4400" dirty="0" smtClean="0">
                <a:solidFill>
                  <a:prstClr val="black"/>
                </a:solidFill>
              </a:rPr>
              <a:t>FY15 Implementation Plan</a:t>
            </a:r>
            <a:endParaRPr lang="en-US" sz="2000" dirty="0" smtClean="0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622777" y="1711332"/>
            <a:ext cx="914400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79223" y="3397913"/>
            <a:ext cx="914400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809753" y="4427844"/>
            <a:ext cx="87788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prstClr val="black"/>
                </a:solidFill>
              </a:rPr>
              <a:t>Chris </a:t>
            </a:r>
            <a:r>
              <a:rPr lang="en-US" sz="2400" dirty="0" err="1">
                <a:solidFill>
                  <a:prstClr val="black"/>
                </a:solidFill>
              </a:rPr>
              <a:t>Fairall</a:t>
            </a:r>
            <a:r>
              <a:rPr lang="en-US" sz="2400" dirty="0">
                <a:solidFill>
                  <a:prstClr val="black"/>
                </a:solidFill>
              </a:rPr>
              <a:t> (ESRL), Paul Chang (NESDIS),</a:t>
            </a:r>
          </a:p>
          <a:p>
            <a:pPr lvl="0" algn="ctr"/>
            <a:r>
              <a:rPr lang="en-US" sz="2400" dirty="0" smtClean="0">
                <a:solidFill>
                  <a:prstClr val="black"/>
                </a:solidFill>
              </a:rPr>
              <a:t>Allen White (ESRL)</a:t>
            </a:r>
            <a:r>
              <a:rPr lang="en-US" sz="2400" dirty="0">
                <a:solidFill>
                  <a:prstClr val="black"/>
                </a:solidFill>
              </a:rPr>
              <a:t>, Ryan Spackman (STC/ESRL), </a:t>
            </a:r>
            <a:r>
              <a:rPr lang="en-US" sz="2400" dirty="0" smtClean="0">
                <a:solidFill>
                  <a:prstClr val="black"/>
                </a:solidFill>
              </a:rPr>
              <a:t>Marty Ralph (Scripps)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815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48305" y="209379"/>
            <a:ext cx="9448243" cy="986937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 smtClean="0">
                <a:latin typeface="+mn-lt"/>
              </a:rPr>
              <a:t>CalWater</a:t>
            </a:r>
            <a:r>
              <a:rPr lang="en-US" sz="3200" b="1" dirty="0" smtClean="0">
                <a:latin typeface="+mn-lt"/>
              </a:rPr>
              <a:t> 2015 – Ocean Winds Implementation Plan</a:t>
            </a:r>
          </a:p>
          <a:p>
            <a:r>
              <a:rPr lang="en-US" sz="3200" b="1" dirty="0" smtClean="0">
                <a:latin typeface="+mn-lt"/>
              </a:rPr>
              <a:t>NOAA WP-3D Flights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7712" y="1461960"/>
            <a:ext cx="9295465" cy="475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457200" indent="-274320">
              <a:spcAft>
                <a:spcPts val="600"/>
              </a:spcAft>
              <a:buFont typeface="Arial"/>
              <a:buChar char="•"/>
            </a:pPr>
            <a:r>
              <a:rPr lang="en-US" sz="2400" u="sng" dirty="0" smtClean="0">
                <a:solidFill>
                  <a:prstClr val="black"/>
                </a:solidFill>
              </a:rPr>
              <a:t>Purpose</a:t>
            </a:r>
            <a:r>
              <a:rPr lang="en-US" sz="2400" dirty="0" smtClean="0">
                <a:solidFill>
                  <a:prstClr val="black"/>
                </a:solidFill>
              </a:rPr>
              <a:t>:  Define the framework for addressing </a:t>
            </a:r>
            <a:r>
              <a:rPr lang="en-US" sz="2400" dirty="0" err="1" smtClean="0">
                <a:solidFill>
                  <a:prstClr val="black"/>
                </a:solidFill>
              </a:rPr>
              <a:t>CalWater</a:t>
            </a:r>
            <a:r>
              <a:rPr lang="en-US" sz="2400" dirty="0" smtClean="0">
                <a:solidFill>
                  <a:prstClr val="black"/>
                </a:solidFill>
              </a:rPr>
              <a:t> 2 science objectives and Ocean Winds </a:t>
            </a:r>
            <a:r>
              <a:rPr lang="en-US" sz="2400" dirty="0" err="1" smtClean="0">
                <a:solidFill>
                  <a:prstClr val="black"/>
                </a:solidFill>
              </a:rPr>
              <a:t>cal</a:t>
            </a:r>
            <a:r>
              <a:rPr lang="en-US" sz="2400" dirty="0" smtClean="0">
                <a:solidFill>
                  <a:prstClr val="black"/>
                </a:solidFill>
              </a:rPr>
              <a:t>/</a:t>
            </a:r>
            <a:r>
              <a:rPr lang="en-US" sz="2400" dirty="0" err="1" smtClean="0">
                <a:solidFill>
                  <a:prstClr val="black"/>
                </a:solidFill>
              </a:rPr>
              <a:t>val</a:t>
            </a:r>
            <a:r>
              <a:rPr lang="en-US" sz="2400" dirty="0" smtClean="0">
                <a:solidFill>
                  <a:prstClr val="black"/>
                </a:solidFill>
              </a:rPr>
              <a:t> goals for the joint field campaign</a:t>
            </a:r>
          </a:p>
          <a:p>
            <a:pPr marL="457200" indent="-274320">
              <a:buFont typeface="Arial"/>
              <a:buChar char="•"/>
            </a:pPr>
            <a:r>
              <a:rPr lang="en-US" sz="2400" u="sng" dirty="0" smtClean="0">
                <a:solidFill>
                  <a:prstClr val="black"/>
                </a:solidFill>
              </a:rPr>
              <a:t>Strategy</a:t>
            </a:r>
            <a:r>
              <a:rPr lang="en-US" sz="2400" dirty="0" smtClean="0">
                <a:solidFill>
                  <a:prstClr val="black"/>
                </a:solidFill>
              </a:rPr>
              <a:t>:</a:t>
            </a:r>
          </a:p>
          <a:p>
            <a:pPr marL="914400" lvl="1" indent="-274320">
              <a:buFont typeface="Wingdings" charset="2"/>
              <a:buChar char="§"/>
            </a:pPr>
            <a:r>
              <a:rPr lang="en-US" sz="2400" dirty="0" smtClean="0">
                <a:solidFill>
                  <a:prstClr val="black"/>
                </a:solidFill>
              </a:rPr>
              <a:t>Overlapping science enables OAR and NESDIS to leverage and better use limited resources in NOAA</a:t>
            </a:r>
          </a:p>
          <a:p>
            <a:pPr marL="914400" lvl="1" indent="-274320">
              <a:buFont typeface="Wingdings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Ship-based observations </a:t>
            </a:r>
            <a:r>
              <a:rPr lang="en-US" sz="2400" dirty="0" smtClean="0">
                <a:solidFill>
                  <a:prstClr val="black"/>
                </a:solidFill>
              </a:rPr>
              <a:t>including from DOE AMF2 will provide normally unavailable ocean surface data to </a:t>
            </a:r>
            <a:r>
              <a:rPr lang="en-US" sz="2400" dirty="0">
                <a:solidFill>
                  <a:prstClr val="black"/>
                </a:solidFill>
              </a:rPr>
              <a:t>Ocean </a:t>
            </a:r>
            <a:r>
              <a:rPr lang="en-US" sz="2400" dirty="0" smtClean="0">
                <a:solidFill>
                  <a:prstClr val="black"/>
                </a:solidFill>
              </a:rPr>
              <a:t>Winds program</a:t>
            </a:r>
            <a:endParaRPr lang="en-US" sz="2400" dirty="0">
              <a:solidFill>
                <a:prstClr val="black"/>
              </a:solidFill>
            </a:endParaRPr>
          </a:p>
          <a:p>
            <a:pPr marL="914400" lvl="1" indent="-27432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 err="1" smtClean="0">
                <a:solidFill>
                  <a:prstClr val="black"/>
                </a:solidFill>
              </a:rPr>
              <a:t>CalWater</a:t>
            </a:r>
            <a:r>
              <a:rPr lang="en-US" sz="2400" dirty="0" smtClean="0">
                <a:solidFill>
                  <a:prstClr val="black"/>
                </a:solidFill>
              </a:rPr>
              <a:t> 2 NOAA G-IV </a:t>
            </a:r>
            <a:r>
              <a:rPr lang="en-US" sz="2400" dirty="0" err="1" smtClean="0">
                <a:solidFill>
                  <a:prstClr val="black"/>
                </a:solidFill>
              </a:rPr>
              <a:t>dropsonde</a:t>
            </a:r>
            <a:r>
              <a:rPr lang="en-US" sz="2400" dirty="0" smtClean="0">
                <a:solidFill>
                  <a:prstClr val="black"/>
                </a:solidFill>
              </a:rPr>
              <a:t> observations will further support Ocean Winds </a:t>
            </a:r>
            <a:r>
              <a:rPr lang="en-US" sz="2400" dirty="0" err="1" smtClean="0">
                <a:solidFill>
                  <a:prstClr val="black"/>
                </a:solidFill>
              </a:rPr>
              <a:t>cal</a:t>
            </a:r>
            <a:r>
              <a:rPr lang="en-US" sz="2400" dirty="0" smtClean="0">
                <a:solidFill>
                  <a:prstClr val="black"/>
                </a:solidFill>
              </a:rPr>
              <a:t>/</a:t>
            </a:r>
            <a:r>
              <a:rPr lang="en-US" sz="2400" dirty="0" err="1" smtClean="0">
                <a:solidFill>
                  <a:prstClr val="black"/>
                </a:solidFill>
              </a:rPr>
              <a:t>val</a:t>
            </a:r>
            <a:r>
              <a:rPr lang="en-US" sz="2400" dirty="0" smtClean="0">
                <a:solidFill>
                  <a:prstClr val="black"/>
                </a:solidFill>
              </a:rPr>
              <a:t> objectives </a:t>
            </a:r>
          </a:p>
          <a:p>
            <a:pPr marL="457200" lvl="2" indent="-274320">
              <a:spcAft>
                <a:spcPts val="600"/>
              </a:spcAft>
              <a:buFont typeface="Arial"/>
              <a:buChar char="•"/>
            </a:pPr>
            <a:r>
              <a:rPr lang="en-US" sz="2400" dirty="0" err="1" smtClean="0">
                <a:solidFill>
                  <a:srgbClr val="FF0000"/>
                </a:solidFill>
              </a:rPr>
              <a:t>CalWater</a:t>
            </a:r>
            <a:r>
              <a:rPr lang="en-US" sz="2400" dirty="0" smtClean="0">
                <a:solidFill>
                  <a:srgbClr val="FF0000"/>
                </a:solidFill>
              </a:rPr>
              <a:t> 2 is a 5-year broad interagency vision to address key water cycle science gaps along the US West Coast</a:t>
            </a:r>
          </a:p>
          <a:p>
            <a:pPr marL="457200" lvl="2" indent="-274320">
              <a:buFont typeface="Arial"/>
              <a:buChar char="•"/>
            </a:pPr>
            <a:r>
              <a:rPr lang="en-US" sz="2400" dirty="0" err="1" smtClean="0">
                <a:solidFill>
                  <a:prstClr val="black"/>
                </a:solidFill>
              </a:rPr>
              <a:t>CalWater</a:t>
            </a:r>
            <a:r>
              <a:rPr lang="en-US" sz="2400" dirty="0" smtClean="0">
                <a:solidFill>
                  <a:prstClr val="black"/>
                </a:solidFill>
              </a:rPr>
              <a:t> 2 white paper is at http://</a:t>
            </a:r>
            <a:r>
              <a:rPr lang="en-US" sz="2400" dirty="0" err="1" smtClean="0">
                <a:solidFill>
                  <a:prstClr val="black"/>
                </a:solidFill>
              </a:rPr>
              <a:t>esrl.noaa.gov</a:t>
            </a:r>
            <a:r>
              <a:rPr lang="en-US" sz="2400" dirty="0" smtClean="0">
                <a:solidFill>
                  <a:prstClr val="black"/>
                </a:solidFill>
              </a:rPr>
              <a:t>/</a:t>
            </a:r>
            <a:r>
              <a:rPr lang="en-US" sz="2400" dirty="0" err="1" smtClean="0">
                <a:solidFill>
                  <a:prstClr val="black"/>
                </a:solidFill>
              </a:rPr>
              <a:t>psd</a:t>
            </a:r>
            <a:r>
              <a:rPr lang="en-US" sz="2400" dirty="0" smtClean="0">
                <a:solidFill>
                  <a:prstClr val="black"/>
                </a:solidFill>
              </a:rPr>
              <a:t>/</a:t>
            </a:r>
            <a:r>
              <a:rPr lang="en-US" sz="2400" dirty="0" err="1" smtClean="0">
                <a:solidFill>
                  <a:prstClr val="black"/>
                </a:solidFill>
              </a:rPr>
              <a:t>calwater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1540" t="596" b="596"/>
          <a:stretch/>
        </p:blipFill>
        <p:spPr>
          <a:xfrm>
            <a:off x="10070785" y="283646"/>
            <a:ext cx="1958803" cy="3108960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38100" dist="50800" dir="2700000" sx="101000" sy="101000" algn="tl" rotWithShape="0">
              <a:srgbClr val="000000">
                <a:alpha val="58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/>
          <a:srcRect l="3078" t="1190" r="1494"/>
          <a:stretch/>
        </p:blipFill>
        <p:spPr>
          <a:xfrm>
            <a:off x="10069799" y="3544935"/>
            <a:ext cx="1955800" cy="3200400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38100" dist="50800" dir="2700000" sx="101000" sy="101000" algn="tl" rotWithShape="0">
              <a:srgbClr val="000000">
                <a:alpha val="5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6715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2"/>
          <a:srcRect l="32684" t="30159" r="26521" b="15167"/>
          <a:stretch/>
        </p:blipFill>
        <p:spPr>
          <a:xfrm>
            <a:off x="5513950" y="1183452"/>
            <a:ext cx="6549879" cy="5486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226968" y="4011345"/>
            <a:ext cx="560455" cy="769409"/>
          </a:xfrm>
          <a:prstGeom prst="rect">
            <a:avLst/>
          </a:prstGeom>
          <a:noFill/>
        </p:spPr>
        <p:txBody>
          <a:bodyPr wrap="none" lIns="91408" tIns="45704" rIns="91408" bIns="45704" rtlCol="0">
            <a:spAutoFit/>
          </a:bodyPr>
          <a:lstStyle/>
          <a:p>
            <a:r>
              <a:rPr lang="en-US" sz="4400" i="1" dirty="0">
                <a:solidFill>
                  <a:prstClr val="black"/>
                </a:solidFill>
                <a:latin typeface="Calibri"/>
              </a:rPr>
              <a:t>L</a:t>
            </a:r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11074873" y="3053910"/>
            <a:ext cx="137160" cy="13716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11259024" y="4968997"/>
            <a:ext cx="137160" cy="13716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9755483" y="1185333"/>
            <a:ext cx="2240884" cy="4835408"/>
          </a:xfrm>
          <a:custGeom>
            <a:avLst/>
            <a:gdLst>
              <a:gd name="connsiteX0" fmla="*/ 0 w 2240884"/>
              <a:gd name="connsiteY0" fmla="*/ 0 h 4835408"/>
              <a:gd name="connsiteX1" fmla="*/ 545630 w 2240884"/>
              <a:gd name="connsiteY1" fmla="*/ 809037 h 4835408"/>
              <a:gd name="connsiteX2" fmla="*/ 1138297 w 2240884"/>
              <a:gd name="connsiteY2" fmla="*/ 1937926 h 4835408"/>
              <a:gd name="connsiteX3" fmla="*/ 1317038 w 2240884"/>
              <a:gd name="connsiteY3" fmla="*/ 2897482 h 4835408"/>
              <a:gd name="connsiteX4" fmla="*/ 1317038 w 2240884"/>
              <a:gd name="connsiteY4" fmla="*/ 3490148 h 4835408"/>
              <a:gd name="connsiteX5" fmla="*/ 1382889 w 2240884"/>
              <a:gd name="connsiteY5" fmla="*/ 3828815 h 4835408"/>
              <a:gd name="connsiteX6" fmla="*/ 1486371 w 2240884"/>
              <a:gd name="connsiteY6" fmla="*/ 4064000 h 4835408"/>
              <a:gd name="connsiteX7" fmla="*/ 1608667 w 2240884"/>
              <a:gd name="connsiteY7" fmla="*/ 4233334 h 4835408"/>
              <a:gd name="connsiteX8" fmla="*/ 1759186 w 2240884"/>
              <a:gd name="connsiteY8" fmla="*/ 4449704 h 4835408"/>
              <a:gd name="connsiteX9" fmla="*/ 1956741 w 2240884"/>
              <a:gd name="connsiteY9" fmla="*/ 4628445 h 4835408"/>
              <a:gd name="connsiteX10" fmla="*/ 2238963 w 2240884"/>
              <a:gd name="connsiteY10" fmla="*/ 4835408 h 4835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40884" h="4835408">
                <a:moveTo>
                  <a:pt x="0" y="0"/>
                </a:moveTo>
                <a:cubicBezTo>
                  <a:pt x="177957" y="243024"/>
                  <a:pt x="355914" y="486049"/>
                  <a:pt x="545630" y="809037"/>
                </a:cubicBezTo>
                <a:cubicBezTo>
                  <a:pt x="735346" y="1132025"/>
                  <a:pt x="1009729" y="1589852"/>
                  <a:pt x="1138297" y="1937926"/>
                </a:cubicBezTo>
                <a:cubicBezTo>
                  <a:pt x="1266865" y="2286000"/>
                  <a:pt x="1287248" y="2638779"/>
                  <a:pt x="1317038" y="2897482"/>
                </a:cubicBezTo>
                <a:cubicBezTo>
                  <a:pt x="1346828" y="3156185"/>
                  <a:pt x="1306063" y="3334926"/>
                  <a:pt x="1317038" y="3490148"/>
                </a:cubicBezTo>
                <a:cubicBezTo>
                  <a:pt x="1328013" y="3645370"/>
                  <a:pt x="1354667" y="3733173"/>
                  <a:pt x="1382889" y="3828815"/>
                </a:cubicBezTo>
                <a:cubicBezTo>
                  <a:pt x="1411111" y="3924457"/>
                  <a:pt x="1448741" y="3996580"/>
                  <a:pt x="1486371" y="4064000"/>
                </a:cubicBezTo>
                <a:cubicBezTo>
                  <a:pt x="1524001" y="4131420"/>
                  <a:pt x="1563198" y="4169050"/>
                  <a:pt x="1608667" y="4233334"/>
                </a:cubicBezTo>
                <a:cubicBezTo>
                  <a:pt x="1654136" y="4297618"/>
                  <a:pt x="1701174" y="4383852"/>
                  <a:pt x="1759186" y="4449704"/>
                </a:cubicBezTo>
                <a:cubicBezTo>
                  <a:pt x="1817198" y="4515556"/>
                  <a:pt x="1876778" y="4564161"/>
                  <a:pt x="1956741" y="4628445"/>
                </a:cubicBezTo>
                <a:cubicBezTo>
                  <a:pt x="2036704" y="4692729"/>
                  <a:pt x="2264049" y="4794643"/>
                  <a:pt x="2238963" y="4835408"/>
                </a:cubicBezTo>
              </a:path>
            </a:pathLst>
          </a:cu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11139713" y="4464679"/>
            <a:ext cx="676748" cy="523188"/>
          </a:xfrm>
          <a:prstGeom prst="rect">
            <a:avLst/>
          </a:prstGeom>
          <a:noFill/>
        </p:spPr>
        <p:txBody>
          <a:bodyPr wrap="none" lIns="91408" tIns="45704" rIns="91408" bIns="45704" rtlCol="0">
            <a:spAutoFit/>
          </a:bodyPr>
          <a:lstStyle/>
          <a:p>
            <a:r>
              <a:rPr lang="en-US" sz="1400" b="1" i="1" dirty="0" smtClean="0">
                <a:solidFill>
                  <a:prstClr val="black"/>
                </a:solidFill>
                <a:latin typeface="Calibri"/>
              </a:rPr>
              <a:t>Travis</a:t>
            </a:r>
          </a:p>
          <a:p>
            <a:r>
              <a:rPr lang="en-US" sz="1400" b="1" i="1" dirty="0" smtClean="0">
                <a:solidFill>
                  <a:prstClr val="black"/>
                </a:solidFill>
                <a:latin typeface="Calibri"/>
              </a:rPr>
              <a:t>AFB</a:t>
            </a:r>
            <a:endParaRPr lang="en-US" sz="1400" b="1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944246" y="3170636"/>
            <a:ext cx="1022746" cy="307744"/>
          </a:xfrm>
          <a:prstGeom prst="rect">
            <a:avLst/>
          </a:prstGeom>
          <a:noFill/>
        </p:spPr>
        <p:txBody>
          <a:bodyPr wrap="none" lIns="91408" tIns="45704" rIns="91408" bIns="45704" rtlCol="0">
            <a:spAutoFit/>
          </a:bodyPr>
          <a:lstStyle/>
          <a:p>
            <a:r>
              <a:rPr lang="en-US" sz="1400" b="1" i="1" dirty="0" smtClean="0">
                <a:solidFill>
                  <a:prstClr val="black"/>
                </a:solidFill>
                <a:latin typeface="Calibri"/>
              </a:rPr>
              <a:t>Vancouver</a:t>
            </a:r>
            <a:endParaRPr lang="en-US" sz="1400" b="1" i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83" name="Straight Arrow Connector 82"/>
          <p:cNvCxnSpPr/>
          <p:nvPr/>
        </p:nvCxnSpPr>
        <p:spPr>
          <a:xfrm flipH="1">
            <a:off x="5723533" y="6258260"/>
            <a:ext cx="694267" cy="96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5694325" y="5895883"/>
            <a:ext cx="800154" cy="338522"/>
          </a:xfrm>
          <a:prstGeom prst="rect">
            <a:avLst/>
          </a:prstGeom>
          <a:noFill/>
        </p:spPr>
        <p:txBody>
          <a:bodyPr wrap="none" lIns="91408" tIns="45704" rIns="91408" bIns="45704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500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km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6974" y="1216634"/>
            <a:ext cx="5434047" cy="5416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457200" indent="-274320">
              <a:spcAft>
                <a:spcPts val="600"/>
              </a:spcAft>
              <a:buFont typeface="Arial"/>
              <a:buChar char="•"/>
            </a:pPr>
            <a:r>
              <a:rPr lang="en-US" sz="2400" u="sng" dirty="0" smtClean="0">
                <a:solidFill>
                  <a:prstClr val="black"/>
                </a:solidFill>
              </a:rPr>
              <a:t>Co-Located Science</a:t>
            </a:r>
            <a:r>
              <a:rPr lang="en-US" sz="2400" dirty="0" smtClean="0">
                <a:solidFill>
                  <a:prstClr val="black"/>
                </a:solidFill>
              </a:rPr>
              <a:t>:  Areas of interest are typically within 500 km (~1 h on P-3) of each other</a:t>
            </a:r>
          </a:p>
          <a:p>
            <a:pPr marL="457200" indent="-274320">
              <a:buFont typeface="Arial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Ocean Winds Goal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b="1" dirty="0"/>
              <a:t>–</a:t>
            </a:r>
            <a:r>
              <a:rPr lang="en-US" sz="2400" dirty="0" smtClean="0">
                <a:solidFill>
                  <a:prstClr val="black"/>
                </a:solidFill>
              </a:rPr>
              <a:t> Survey high low-level winds over the ocean located:</a:t>
            </a:r>
          </a:p>
          <a:p>
            <a:pPr marL="731520" lvl="1" indent="-274320">
              <a:buFont typeface="Wingdings" charset="2"/>
              <a:buChar char="§"/>
            </a:pPr>
            <a:r>
              <a:rPr lang="en-US" sz="2400" dirty="0" smtClean="0">
                <a:solidFill>
                  <a:prstClr val="black"/>
                </a:solidFill>
              </a:rPr>
              <a:t>In </a:t>
            </a:r>
            <a:r>
              <a:rPr lang="en-US" sz="2400" dirty="0">
                <a:solidFill>
                  <a:prstClr val="black"/>
                </a:solidFill>
              </a:rPr>
              <a:t>the </a:t>
            </a:r>
            <a:r>
              <a:rPr lang="en-US" sz="2400" dirty="0" smtClean="0">
                <a:solidFill>
                  <a:prstClr val="black"/>
                </a:solidFill>
              </a:rPr>
              <a:t>S/SW </a:t>
            </a:r>
            <a:r>
              <a:rPr lang="en-US" sz="2400" dirty="0">
                <a:solidFill>
                  <a:prstClr val="black"/>
                </a:solidFill>
              </a:rPr>
              <a:t>quadrant of the </a:t>
            </a:r>
            <a:r>
              <a:rPr lang="en-US" sz="2400" dirty="0" err="1">
                <a:solidFill>
                  <a:prstClr val="black"/>
                </a:solidFill>
              </a:rPr>
              <a:t>extratropical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cyclone</a:t>
            </a:r>
          </a:p>
          <a:p>
            <a:pPr marL="731520" lvl="1" indent="-274320">
              <a:spcAft>
                <a:spcPts val="600"/>
              </a:spcAft>
              <a:buFont typeface="Wingdings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Along the </a:t>
            </a:r>
            <a:r>
              <a:rPr lang="en-US" sz="2400" dirty="0" smtClean="0">
                <a:solidFill>
                  <a:prstClr val="black"/>
                </a:solidFill>
              </a:rPr>
              <a:t>AR</a:t>
            </a:r>
          </a:p>
          <a:p>
            <a:pPr marL="457200" indent="-274320">
              <a:buFont typeface="Arial"/>
              <a:buChar char="•"/>
            </a:pPr>
            <a:r>
              <a:rPr lang="en-US" sz="2400" dirty="0" err="1" smtClean="0">
                <a:solidFill>
                  <a:srgbClr val="FF0000"/>
                </a:solidFill>
              </a:rPr>
              <a:t>CalWater</a:t>
            </a:r>
            <a:r>
              <a:rPr lang="en-US" sz="2400" dirty="0" smtClean="0">
                <a:solidFill>
                  <a:srgbClr val="FF0000"/>
                </a:solidFill>
              </a:rPr>
              <a:t> 2 Goals</a:t>
            </a:r>
            <a:r>
              <a:rPr lang="en-US" sz="2400" dirty="0" smtClean="0">
                <a:solidFill>
                  <a:prstClr val="black"/>
                </a:solidFill>
              </a:rPr>
              <a:t>:</a:t>
            </a:r>
          </a:p>
          <a:p>
            <a:pPr marL="731520" lvl="1" indent="-274320">
              <a:buFont typeface="Wingdings" charset="2"/>
              <a:buChar char="§"/>
            </a:pPr>
            <a:r>
              <a:rPr lang="en-US" sz="2400" dirty="0" smtClean="0">
                <a:solidFill>
                  <a:prstClr val="black"/>
                </a:solidFill>
              </a:rPr>
              <a:t>Observe the development and evolution of ARs</a:t>
            </a:r>
          </a:p>
          <a:p>
            <a:pPr marL="731520" lvl="1" indent="-274320">
              <a:buFont typeface="Wingdings" charset="2"/>
              <a:buChar char="§"/>
            </a:pPr>
            <a:r>
              <a:rPr lang="en-US" sz="2400" dirty="0" smtClean="0">
                <a:solidFill>
                  <a:prstClr val="black"/>
                </a:solidFill>
              </a:rPr>
              <a:t>Observe sea spray</a:t>
            </a:r>
          </a:p>
          <a:p>
            <a:pPr marL="731520" lvl="1" indent="-274320">
              <a:buFont typeface="Wingdings" charset="2"/>
              <a:buChar char="§"/>
            </a:pPr>
            <a:r>
              <a:rPr lang="en-US" sz="2400" dirty="0" smtClean="0">
                <a:solidFill>
                  <a:prstClr val="black"/>
                </a:solidFill>
              </a:rPr>
              <a:t>Observe aerosol-cloud-precipitation interactions in and upstream of ARs</a:t>
            </a:r>
          </a:p>
        </p:txBody>
      </p:sp>
      <p:cxnSp>
        <p:nvCxnSpPr>
          <p:cNvPr id="89" name="Straight Arrow Connector 88"/>
          <p:cNvCxnSpPr/>
          <p:nvPr/>
        </p:nvCxnSpPr>
        <p:spPr>
          <a:xfrm flipH="1">
            <a:off x="8807517" y="4844330"/>
            <a:ext cx="694267" cy="96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8841825" y="4503119"/>
            <a:ext cx="514319" cy="338522"/>
          </a:xfrm>
          <a:prstGeom prst="rect">
            <a:avLst/>
          </a:prstGeom>
          <a:noFill/>
        </p:spPr>
        <p:txBody>
          <a:bodyPr wrap="none" lIns="91408" tIns="45704" rIns="91408" bIns="45704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1 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hr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" name="Isosceles Triangle 91"/>
          <p:cNvSpPr/>
          <p:nvPr/>
        </p:nvSpPr>
        <p:spPr>
          <a:xfrm flipV="1">
            <a:off x="7588229" y="4910668"/>
            <a:ext cx="2825791" cy="1767416"/>
          </a:xfrm>
          <a:prstGeom prst="triangle">
            <a:avLst/>
          </a:prstGeom>
          <a:gradFill flip="none" rotWithShape="1">
            <a:gsLst>
              <a:gs pos="0">
                <a:schemeClr val="accent1">
                  <a:satMod val="103000"/>
                  <a:lumMod val="102000"/>
                  <a:tint val="94000"/>
                  <a:alpha val="50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  <a:alpha val="5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  <a:alpha val="50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>
            <a:spLocks noChangeAspect="1"/>
          </p:cNvSpPr>
          <p:nvPr/>
        </p:nvSpPr>
        <p:spPr>
          <a:xfrm rot="18657019">
            <a:off x="8420571" y="5606261"/>
            <a:ext cx="955768" cy="381645"/>
          </a:xfrm>
          <a:prstGeom prst="ellipse">
            <a:avLst/>
          </a:prstGeom>
          <a:solidFill>
            <a:srgbClr val="FF00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>
            <a:spLocks noChangeAspect="1"/>
          </p:cNvSpPr>
          <p:nvPr/>
        </p:nvSpPr>
        <p:spPr>
          <a:xfrm>
            <a:off x="7849829" y="4899811"/>
            <a:ext cx="1336665" cy="569481"/>
          </a:xfrm>
          <a:prstGeom prst="ellipse">
            <a:avLst/>
          </a:prstGeom>
          <a:solidFill>
            <a:srgbClr val="FF00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7920976" y="4886336"/>
            <a:ext cx="1428645" cy="523188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r>
              <a:rPr lang="en-US" sz="1400" b="1" i="1" dirty="0" smtClean="0">
                <a:solidFill>
                  <a:prstClr val="black"/>
                </a:solidFill>
                <a:latin typeface="Calibri"/>
              </a:rPr>
              <a:t>Ocean Winds and Sea Spray</a:t>
            </a:r>
            <a:endParaRPr lang="en-US" sz="1400" b="1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 rot="18657019">
            <a:off x="8472445" y="5530949"/>
            <a:ext cx="1961361" cy="397395"/>
          </a:xfrm>
          <a:prstGeom prst="ellipse">
            <a:avLst/>
          </a:prstGeom>
          <a:solidFill>
            <a:srgbClr val="FF00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 rot="18611321">
            <a:off x="8508264" y="5527153"/>
            <a:ext cx="1895904" cy="444192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b="1" i="1" dirty="0" smtClean="0">
                <a:solidFill>
                  <a:prstClr val="black"/>
                </a:solidFill>
                <a:latin typeface="Calibri"/>
              </a:rPr>
              <a:t>Atmospheric Rivers and Ocean Winds</a:t>
            </a:r>
          </a:p>
        </p:txBody>
      </p:sp>
      <p:sp>
        <p:nvSpPr>
          <p:cNvPr id="82" name="TextBox 81"/>
          <p:cNvSpPr txBox="1"/>
          <p:nvPr/>
        </p:nvSpPr>
        <p:spPr>
          <a:xfrm rot="18544603">
            <a:off x="8460622" y="5639633"/>
            <a:ext cx="875550" cy="271837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b="1" i="1" dirty="0" smtClean="0">
                <a:solidFill>
                  <a:prstClr val="black"/>
                </a:solidFill>
                <a:latin typeface="Calibri"/>
              </a:rPr>
              <a:t>Aerosols</a:t>
            </a:r>
          </a:p>
        </p:txBody>
      </p:sp>
      <p:sp>
        <p:nvSpPr>
          <p:cNvPr id="99" name="Title 1"/>
          <p:cNvSpPr txBox="1">
            <a:spLocks/>
          </p:cNvSpPr>
          <p:nvPr/>
        </p:nvSpPr>
        <p:spPr>
          <a:xfrm>
            <a:off x="1390189" y="345667"/>
            <a:ext cx="9448243" cy="543739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 smtClean="0">
                <a:latin typeface="+mn-lt"/>
              </a:rPr>
              <a:t>CalWater</a:t>
            </a:r>
            <a:r>
              <a:rPr lang="en-US" sz="3200" b="1" dirty="0" smtClean="0">
                <a:latin typeface="+mn-lt"/>
              </a:rPr>
              <a:t> 2 – Ocean Winds P-3 Implementation Plan</a:t>
            </a:r>
          </a:p>
        </p:txBody>
      </p:sp>
      <p:sp>
        <p:nvSpPr>
          <p:cNvPr id="100" name="Isosceles Triangle 99"/>
          <p:cNvSpPr>
            <a:spLocks noChangeAspect="1"/>
          </p:cNvSpPr>
          <p:nvPr/>
        </p:nvSpPr>
        <p:spPr>
          <a:xfrm flipV="1">
            <a:off x="5708631" y="1922720"/>
            <a:ext cx="730983" cy="457200"/>
          </a:xfrm>
          <a:prstGeom prst="triangle">
            <a:avLst/>
          </a:prstGeom>
          <a:gradFill flip="none" rotWithShape="1">
            <a:gsLst>
              <a:gs pos="0">
                <a:schemeClr val="accent1">
                  <a:satMod val="103000"/>
                  <a:lumMod val="102000"/>
                  <a:tint val="94000"/>
                  <a:alpha val="71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  <a:alpha val="71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  <a:alpha val="71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6363039" y="1879889"/>
            <a:ext cx="1649537" cy="523188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r>
              <a:rPr lang="en-US" sz="1400" b="1" i="1" dirty="0" smtClean="0">
                <a:solidFill>
                  <a:prstClr val="black"/>
                </a:solidFill>
                <a:latin typeface="Calibri"/>
              </a:rPr>
              <a:t>Ocean Winds and </a:t>
            </a:r>
            <a:r>
              <a:rPr lang="en-US" sz="1400" b="1" i="1" dirty="0" err="1" smtClean="0">
                <a:solidFill>
                  <a:prstClr val="black"/>
                </a:solidFill>
                <a:latin typeface="Calibri"/>
              </a:rPr>
              <a:t>CalWater</a:t>
            </a:r>
            <a:r>
              <a:rPr lang="en-US" sz="1400" b="1" i="1" dirty="0" smtClean="0">
                <a:solidFill>
                  <a:prstClr val="black"/>
                </a:solidFill>
                <a:latin typeface="Calibri"/>
              </a:rPr>
              <a:t> 2 Science</a:t>
            </a:r>
            <a:endParaRPr lang="en-US" sz="1400" b="1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8827939" y="1236698"/>
            <a:ext cx="3283263" cy="67762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b="1" dirty="0">
                <a:solidFill>
                  <a:schemeClr val="bg1"/>
                </a:solidFill>
                <a:latin typeface="+mn-lt"/>
              </a:rPr>
              <a:t>Atmospheric River (AR) and 976 </a:t>
            </a:r>
            <a:r>
              <a:rPr lang="en-US" sz="1400" b="1" dirty="0" err="1" smtClean="0">
                <a:solidFill>
                  <a:schemeClr val="bg1"/>
                </a:solidFill>
                <a:latin typeface="+mn-lt"/>
              </a:rPr>
              <a:t>hPa</a:t>
            </a:r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 Low</a:t>
            </a:r>
          </a:p>
          <a:p>
            <a:pPr algn="l"/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Flight Track from NOAA G-IV Flight</a:t>
            </a:r>
          </a:p>
          <a:p>
            <a:pPr algn="l"/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Anchorage to Travis AFB, 24 Feb 2014</a:t>
            </a:r>
          </a:p>
        </p:txBody>
      </p:sp>
    </p:spTree>
    <p:extLst>
      <p:ext uri="{BB962C8B-B14F-4D97-AF65-F5344CB8AC3E}">
        <p14:creationId xmlns:p14="http://schemas.microsoft.com/office/powerpoint/2010/main" val="1179849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2"/>
          <a:srcRect l="32684" t="30159" r="26521" b="15167"/>
          <a:stretch/>
        </p:blipFill>
        <p:spPr>
          <a:xfrm>
            <a:off x="5513950" y="1183452"/>
            <a:ext cx="6549879" cy="5486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226968" y="4011345"/>
            <a:ext cx="560455" cy="769409"/>
          </a:xfrm>
          <a:prstGeom prst="rect">
            <a:avLst/>
          </a:prstGeom>
          <a:noFill/>
        </p:spPr>
        <p:txBody>
          <a:bodyPr wrap="none" lIns="91408" tIns="45704" rIns="91408" bIns="45704" rtlCol="0">
            <a:spAutoFit/>
          </a:bodyPr>
          <a:lstStyle/>
          <a:p>
            <a:r>
              <a:rPr lang="en-US" sz="4400" i="1" dirty="0">
                <a:solidFill>
                  <a:prstClr val="black"/>
                </a:solidFill>
                <a:latin typeface="Calibri"/>
              </a:rPr>
              <a:t>L</a:t>
            </a:r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11074873" y="3053910"/>
            <a:ext cx="137160" cy="13716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11259024" y="4968997"/>
            <a:ext cx="137160" cy="13716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9755483" y="1185333"/>
            <a:ext cx="2240884" cy="4835408"/>
          </a:xfrm>
          <a:custGeom>
            <a:avLst/>
            <a:gdLst>
              <a:gd name="connsiteX0" fmla="*/ 0 w 2240884"/>
              <a:gd name="connsiteY0" fmla="*/ 0 h 4835408"/>
              <a:gd name="connsiteX1" fmla="*/ 545630 w 2240884"/>
              <a:gd name="connsiteY1" fmla="*/ 809037 h 4835408"/>
              <a:gd name="connsiteX2" fmla="*/ 1138297 w 2240884"/>
              <a:gd name="connsiteY2" fmla="*/ 1937926 h 4835408"/>
              <a:gd name="connsiteX3" fmla="*/ 1317038 w 2240884"/>
              <a:gd name="connsiteY3" fmla="*/ 2897482 h 4835408"/>
              <a:gd name="connsiteX4" fmla="*/ 1317038 w 2240884"/>
              <a:gd name="connsiteY4" fmla="*/ 3490148 h 4835408"/>
              <a:gd name="connsiteX5" fmla="*/ 1382889 w 2240884"/>
              <a:gd name="connsiteY5" fmla="*/ 3828815 h 4835408"/>
              <a:gd name="connsiteX6" fmla="*/ 1486371 w 2240884"/>
              <a:gd name="connsiteY6" fmla="*/ 4064000 h 4835408"/>
              <a:gd name="connsiteX7" fmla="*/ 1608667 w 2240884"/>
              <a:gd name="connsiteY7" fmla="*/ 4233334 h 4835408"/>
              <a:gd name="connsiteX8" fmla="*/ 1759186 w 2240884"/>
              <a:gd name="connsiteY8" fmla="*/ 4449704 h 4835408"/>
              <a:gd name="connsiteX9" fmla="*/ 1956741 w 2240884"/>
              <a:gd name="connsiteY9" fmla="*/ 4628445 h 4835408"/>
              <a:gd name="connsiteX10" fmla="*/ 2238963 w 2240884"/>
              <a:gd name="connsiteY10" fmla="*/ 4835408 h 4835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40884" h="4835408">
                <a:moveTo>
                  <a:pt x="0" y="0"/>
                </a:moveTo>
                <a:cubicBezTo>
                  <a:pt x="177957" y="243024"/>
                  <a:pt x="355914" y="486049"/>
                  <a:pt x="545630" y="809037"/>
                </a:cubicBezTo>
                <a:cubicBezTo>
                  <a:pt x="735346" y="1132025"/>
                  <a:pt x="1009729" y="1589852"/>
                  <a:pt x="1138297" y="1937926"/>
                </a:cubicBezTo>
                <a:cubicBezTo>
                  <a:pt x="1266865" y="2286000"/>
                  <a:pt x="1287248" y="2638779"/>
                  <a:pt x="1317038" y="2897482"/>
                </a:cubicBezTo>
                <a:cubicBezTo>
                  <a:pt x="1346828" y="3156185"/>
                  <a:pt x="1306063" y="3334926"/>
                  <a:pt x="1317038" y="3490148"/>
                </a:cubicBezTo>
                <a:cubicBezTo>
                  <a:pt x="1328013" y="3645370"/>
                  <a:pt x="1354667" y="3733173"/>
                  <a:pt x="1382889" y="3828815"/>
                </a:cubicBezTo>
                <a:cubicBezTo>
                  <a:pt x="1411111" y="3924457"/>
                  <a:pt x="1448741" y="3996580"/>
                  <a:pt x="1486371" y="4064000"/>
                </a:cubicBezTo>
                <a:cubicBezTo>
                  <a:pt x="1524001" y="4131420"/>
                  <a:pt x="1563198" y="4169050"/>
                  <a:pt x="1608667" y="4233334"/>
                </a:cubicBezTo>
                <a:cubicBezTo>
                  <a:pt x="1654136" y="4297618"/>
                  <a:pt x="1701174" y="4383852"/>
                  <a:pt x="1759186" y="4449704"/>
                </a:cubicBezTo>
                <a:cubicBezTo>
                  <a:pt x="1817198" y="4515556"/>
                  <a:pt x="1876778" y="4564161"/>
                  <a:pt x="1956741" y="4628445"/>
                </a:cubicBezTo>
                <a:cubicBezTo>
                  <a:pt x="2036704" y="4692729"/>
                  <a:pt x="2264049" y="4794643"/>
                  <a:pt x="2238963" y="4835408"/>
                </a:cubicBezTo>
              </a:path>
            </a:pathLst>
          </a:cu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11139713" y="4464679"/>
            <a:ext cx="676748" cy="523188"/>
          </a:xfrm>
          <a:prstGeom prst="rect">
            <a:avLst/>
          </a:prstGeom>
          <a:noFill/>
        </p:spPr>
        <p:txBody>
          <a:bodyPr wrap="none" lIns="91408" tIns="45704" rIns="91408" bIns="45704" rtlCol="0">
            <a:spAutoFit/>
          </a:bodyPr>
          <a:lstStyle/>
          <a:p>
            <a:r>
              <a:rPr lang="en-US" sz="1400" b="1" i="1" dirty="0" smtClean="0">
                <a:solidFill>
                  <a:prstClr val="black"/>
                </a:solidFill>
                <a:latin typeface="Calibri"/>
              </a:rPr>
              <a:t>Travis</a:t>
            </a:r>
          </a:p>
          <a:p>
            <a:r>
              <a:rPr lang="en-US" sz="1400" b="1" i="1" dirty="0" smtClean="0">
                <a:solidFill>
                  <a:prstClr val="black"/>
                </a:solidFill>
                <a:latin typeface="Calibri"/>
              </a:rPr>
              <a:t>AFB</a:t>
            </a:r>
            <a:endParaRPr lang="en-US" sz="1400" b="1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944246" y="3170636"/>
            <a:ext cx="1022746" cy="307744"/>
          </a:xfrm>
          <a:prstGeom prst="rect">
            <a:avLst/>
          </a:prstGeom>
          <a:noFill/>
        </p:spPr>
        <p:txBody>
          <a:bodyPr wrap="none" lIns="91408" tIns="45704" rIns="91408" bIns="45704" rtlCol="0">
            <a:spAutoFit/>
          </a:bodyPr>
          <a:lstStyle/>
          <a:p>
            <a:r>
              <a:rPr lang="en-US" sz="1400" b="1" i="1" dirty="0" smtClean="0">
                <a:solidFill>
                  <a:prstClr val="black"/>
                </a:solidFill>
                <a:latin typeface="Calibri"/>
              </a:rPr>
              <a:t>Vancouver</a:t>
            </a:r>
            <a:endParaRPr lang="en-US" sz="1400" b="1" i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83" name="Straight Arrow Connector 82"/>
          <p:cNvCxnSpPr/>
          <p:nvPr/>
        </p:nvCxnSpPr>
        <p:spPr>
          <a:xfrm flipH="1">
            <a:off x="5723533" y="6258260"/>
            <a:ext cx="694267" cy="96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5694325" y="5895883"/>
            <a:ext cx="800154" cy="338522"/>
          </a:xfrm>
          <a:prstGeom prst="rect">
            <a:avLst/>
          </a:prstGeom>
          <a:noFill/>
        </p:spPr>
        <p:txBody>
          <a:bodyPr wrap="none" lIns="91408" tIns="45704" rIns="91408" bIns="45704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500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km</a:t>
            </a:r>
          </a:p>
        </p:txBody>
      </p:sp>
      <p:cxnSp>
        <p:nvCxnSpPr>
          <p:cNvPr id="89" name="Straight Arrow Connector 88"/>
          <p:cNvCxnSpPr/>
          <p:nvPr/>
        </p:nvCxnSpPr>
        <p:spPr>
          <a:xfrm flipH="1">
            <a:off x="8807517" y="4844330"/>
            <a:ext cx="694267" cy="96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8841825" y="4503119"/>
            <a:ext cx="514319" cy="338522"/>
          </a:xfrm>
          <a:prstGeom prst="rect">
            <a:avLst/>
          </a:prstGeom>
          <a:noFill/>
        </p:spPr>
        <p:txBody>
          <a:bodyPr wrap="none" lIns="91408" tIns="45704" rIns="91408" bIns="45704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1 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hr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" name="Isosceles Triangle 91"/>
          <p:cNvSpPr/>
          <p:nvPr/>
        </p:nvSpPr>
        <p:spPr>
          <a:xfrm flipV="1">
            <a:off x="7588229" y="4910668"/>
            <a:ext cx="2825791" cy="1767416"/>
          </a:xfrm>
          <a:prstGeom prst="triangle">
            <a:avLst/>
          </a:prstGeom>
          <a:gradFill flip="none" rotWithShape="1">
            <a:gsLst>
              <a:gs pos="0">
                <a:schemeClr val="accent1">
                  <a:satMod val="103000"/>
                  <a:lumMod val="102000"/>
                  <a:tint val="94000"/>
                  <a:alpha val="50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  <a:alpha val="5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  <a:alpha val="50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>
            <a:spLocks noChangeAspect="1"/>
          </p:cNvSpPr>
          <p:nvPr/>
        </p:nvSpPr>
        <p:spPr>
          <a:xfrm rot="18657019">
            <a:off x="8420571" y="5606261"/>
            <a:ext cx="955768" cy="381645"/>
          </a:xfrm>
          <a:prstGeom prst="ellipse">
            <a:avLst/>
          </a:prstGeom>
          <a:solidFill>
            <a:srgbClr val="FF00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>
            <a:spLocks noChangeAspect="1"/>
          </p:cNvSpPr>
          <p:nvPr/>
        </p:nvSpPr>
        <p:spPr>
          <a:xfrm>
            <a:off x="7849829" y="4899811"/>
            <a:ext cx="1336665" cy="569481"/>
          </a:xfrm>
          <a:prstGeom prst="ellipse">
            <a:avLst/>
          </a:prstGeom>
          <a:solidFill>
            <a:srgbClr val="FF00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7920976" y="4886336"/>
            <a:ext cx="1428645" cy="523188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r>
              <a:rPr lang="en-US" sz="1400" b="1" i="1" dirty="0" smtClean="0">
                <a:solidFill>
                  <a:prstClr val="black"/>
                </a:solidFill>
                <a:latin typeface="Calibri"/>
              </a:rPr>
              <a:t>Ocean Winds and Sea Spray</a:t>
            </a:r>
            <a:endParaRPr lang="en-US" sz="1400" b="1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 rot="18657019">
            <a:off x="8472445" y="5530949"/>
            <a:ext cx="1961361" cy="397395"/>
          </a:xfrm>
          <a:prstGeom prst="ellipse">
            <a:avLst/>
          </a:prstGeom>
          <a:solidFill>
            <a:srgbClr val="FF00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 rot="18611321">
            <a:off x="8508264" y="5527153"/>
            <a:ext cx="1895904" cy="444192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b="1" i="1" dirty="0" smtClean="0">
                <a:solidFill>
                  <a:prstClr val="black"/>
                </a:solidFill>
                <a:latin typeface="Calibri"/>
              </a:rPr>
              <a:t>Atmospheric Rivers and Ocean Winds</a:t>
            </a:r>
          </a:p>
        </p:txBody>
      </p:sp>
      <p:sp>
        <p:nvSpPr>
          <p:cNvPr id="82" name="TextBox 81"/>
          <p:cNvSpPr txBox="1"/>
          <p:nvPr/>
        </p:nvSpPr>
        <p:spPr>
          <a:xfrm rot="18544603">
            <a:off x="8460622" y="5639633"/>
            <a:ext cx="875550" cy="271837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b="1" i="1" dirty="0" smtClean="0">
                <a:solidFill>
                  <a:prstClr val="black"/>
                </a:solidFill>
                <a:latin typeface="Calibri"/>
              </a:rPr>
              <a:t>Aerosols</a:t>
            </a:r>
          </a:p>
        </p:txBody>
      </p:sp>
      <p:sp>
        <p:nvSpPr>
          <p:cNvPr id="99" name="Title 1"/>
          <p:cNvSpPr txBox="1">
            <a:spLocks/>
          </p:cNvSpPr>
          <p:nvPr/>
        </p:nvSpPr>
        <p:spPr>
          <a:xfrm>
            <a:off x="1390189" y="345667"/>
            <a:ext cx="9448243" cy="543739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 smtClean="0">
                <a:latin typeface="+mn-lt"/>
              </a:rPr>
              <a:t>CalWater</a:t>
            </a:r>
            <a:r>
              <a:rPr lang="en-US" sz="3200" b="1" dirty="0" smtClean="0">
                <a:latin typeface="+mn-lt"/>
              </a:rPr>
              <a:t> 2 – Ocean Winds P-3 Implementation Plan</a:t>
            </a:r>
          </a:p>
        </p:txBody>
      </p:sp>
      <p:sp>
        <p:nvSpPr>
          <p:cNvPr id="100" name="Isosceles Triangle 99"/>
          <p:cNvSpPr>
            <a:spLocks noChangeAspect="1"/>
          </p:cNvSpPr>
          <p:nvPr/>
        </p:nvSpPr>
        <p:spPr>
          <a:xfrm flipV="1">
            <a:off x="5708631" y="1922720"/>
            <a:ext cx="730983" cy="457200"/>
          </a:xfrm>
          <a:prstGeom prst="triangle">
            <a:avLst/>
          </a:prstGeom>
          <a:gradFill flip="none" rotWithShape="1">
            <a:gsLst>
              <a:gs pos="0">
                <a:schemeClr val="accent1">
                  <a:satMod val="103000"/>
                  <a:lumMod val="102000"/>
                  <a:tint val="94000"/>
                  <a:alpha val="71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  <a:alpha val="71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  <a:alpha val="71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6363039" y="1879889"/>
            <a:ext cx="1649537" cy="523188"/>
          </a:xfrm>
          <a:prstGeom prst="rect">
            <a:avLst/>
          </a:prstGeom>
          <a:noFill/>
        </p:spPr>
        <p:txBody>
          <a:bodyPr wrap="square" lIns="91408" tIns="45704" rIns="91408" bIns="45704" rtlCol="0">
            <a:spAutoFit/>
          </a:bodyPr>
          <a:lstStyle/>
          <a:p>
            <a:r>
              <a:rPr lang="en-US" sz="1400" b="1" i="1" dirty="0" smtClean="0">
                <a:solidFill>
                  <a:prstClr val="black"/>
                </a:solidFill>
                <a:latin typeface="Calibri"/>
              </a:rPr>
              <a:t>Ocean Winds and </a:t>
            </a:r>
            <a:r>
              <a:rPr lang="en-US" sz="1400" b="1" i="1" dirty="0" err="1" smtClean="0">
                <a:solidFill>
                  <a:prstClr val="black"/>
                </a:solidFill>
                <a:latin typeface="Calibri"/>
              </a:rPr>
              <a:t>CalWater</a:t>
            </a:r>
            <a:r>
              <a:rPr lang="en-US" sz="1400" b="1" i="1" dirty="0" smtClean="0">
                <a:solidFill>
                  <a:prstClr val="black"/>
                </a:solidFill>
                <a:latin typeface="Calibri"/>
              </a:rPr>
              <a:t> 2 Science</a:t>
            </a:r>
            <a:endParaRPr lang="en-US" sz="1400" b="1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8827939" y="1236698"/>
            <a:ext cx="3283263" cy="67762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b="1" dirty="0">
                <a:solidFill>
                  <a:schemeClr val="bg1"/>
                </a:solidFill>
                <a:latin typeface="+mn-lt"/>
              </a:rPr>
              <a:t>Atmospheric River (AR) and 976 </a:t>
            </a:r>
            <a:r>
              <a:rPr lang="en-US" sz="1400" b="1" dirty="0" err="1" smtClean="0">
                <a:solidFill>
                  <a:schemeClr val="bg1"/>
                </a:solidFill>
                <a:latin typeface="+mn-lt"/>
              </a:rPr>
              <a:t>hPa</a:t>
            </a:r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 Low</a:t>
            </a:r>
          </a:p>
          <a:p>
            <a:pPr algn="l"/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Flight Track from NOAA G-IV Flight</a:t>
            </a:r>
          </a:p>
          <a:p>
            <a:pPr algn="l"/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Anchorage to Travis AFB, 24 Feb 2014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3371" y="1724734"/>
            <a:ext cx="5333988" cy="4247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457200" indent="-342900">
              <a:buFont typeface="Wingdings" charset="2"/>
              <a:buChar char="§"/>
            </a:pPr>
            <a:r>
              <a:rPr lang="en-US" sz="2000" b="1" dirty="0" smtClean="0">
                <a:solidFill>
                  <a:prstClr val="black"/>
                </a:solidFill>
              </a:rPr>
              <a:t>170 Total Flight Hours</a:t>
            </a:r>
          </a:p>
          <a:p>
            <a:pPr lvl="1"/>
            <a:r>
              <a:rPr lang="en-US" sz="2000" dirty="0">
                <a:solidFill>
                  <a:prstClr val="black"/>
                </a:solidFill>
              </a:rPr>
              <a:t>9</a:t>
            </a:r>
            <a:r>
              <a:rPr lang="en-US" sz="2000" dirty="0" smtClean="0">
                <a:solidFill>
                  <a:prstClr val="black"/>
                </a:solidFill>
              </a:rPr>
              <a:t>0 h (dedicated NESDIS-Ocean Winds)</a:t>
            </a:r>
            <a:endParaRPr lang="en-US" sz="2000" dirty="0">
              <a:solidFill>
                <a:prstClr val="black"/>
              </a:solidFill>
            </a:endParaRPr>
          </a:p>
          <a:p>
            <a:pPr lvl="1"/>
            <a:r>
              <a:rPr lang="en-US" sz="2000" dirty="0">
                <a:solidFill>
                  <a:prstClr val="black"/>
                </a:solidFill>
              </a:rPr>
              <a:t>8</a:t>
            </a:r>
            <a:r>
              <a:rPr lang="en-US" sz="2000" dirty="0" smtClean="0">
                <a:solidFill>
                  <a:prstClr val="black"/>
                </a:solidFill>
              </a:rPr>
              <a:t>0 h (dedicated OAR-</a:t>
            </a:r>
            <a:r>
              <a:rPr lang="en-US" sz="2000" dirty="0" err="1" smtClean="0">
                <a:solidFill>
                  <a:prstClr val="black"/>
                </a:solidFill>
              </a:rPr>
              <a:t>CalWater</a:t>
            </a:r>
            <a:r>
              <a:rPr lang="en-US" sz="2000" dirty="0" smtClean="0">
                <a:solidFill>
                  <a:prstClr val="black"/>
                </a:solidFill>
              </a:rPr>
              <a:t> 2)</a:t>
            </a:r>
          </a:p>
          <a:p>
            <a:pPr marL="457200" indent="-342900">
              <a:buFont typeface="Wingdings" charset="2"/>
              <a:buChar char="§"/>
            </a:pPr>
            <a:r>
              <a:rPr lang="en-US" sz="2000" b="1" dirty="0" smtClean="0">
                <a:solidFill>
                  <a:srgbClr val="000000"/>
                </a:solidFill>
              </a:rPr>
              <a:t>Joint PIs</a:t>
            </a:r>
            <a:endParaRPr lang="en-US" sz="2000" b="1" dirty="0">
              <a:solidFill>
                <a:prstClr val="black"/>
              </a:solidFill>
            </a:endParaRPr>
          </a:p>
          <a:p>
            <a:pPr lvl="1"/>
            <a:r>
              <a:rPr lang="en-US" sz="2000" dirty="0" smtClean="0">
                <a:solidFill>
                  <a:prstClr val="black"/>
                </a:solidFill>
              </a:rPr>
              <a:t>Ocean Winds:  P. Chang</a:t>
            </a:r>
            <a:endParaRPr lang="en-US" sz="2000" dirty="0">
              <a:solidFill>
                <a:prstClr val="black"/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sz="2000" dirty="0" err="1" smtClean="0">
                <a:solidFill>
                  <a:prstClr val="black"/>
                </a:solidFill>
              </a:rPr>
              <a:t>CalWater</a:t>
            </a:r>
            <a:r>
              <a:rPr lang="en-US" sz="2000" dirty="0" smtClean="0">
                <a:solidFill>
                  <a:prstClr val="black"/>
                </a:solidFill>
              </a:rPr>
              <a:t> 2:  A. White (with designated  Platform Scientist R. Spackman on the P-3) </a:t>
            </a:r>
            <a:endParaRPr lang="en-US" sz="2000" dirty="0">
              <a:solidFill>
                <a:prstClr val="black"/>
              </a:solidFill>
            </a:endParaRPr>
          </a:p>
          <a:p>
            <a:pPr marL="457200" indent="-342900">
              <a:buFont typeface="Wingdings" charset="2"/>
              <a:buChar char="§"/>
            </a:pPr>
            <a:r>
              <a:rPr lang="en-US" sz="2000" b="1" dirty="0" smtClean="0">
                <a:solidFill>
                  <a:srgbClr val="000000"/>
                </a:solidFill>
              </a:rPr>
              <a:t>Proposed Deployment Sites</a:t>
            </a:r>
            <a:endParaRPr lang="en-US" sz="2000" dirty="0" smtClean="0">
              <a:solidFill>
                <a:prstClr val="black"/>
              </a:solidFill>
            </a:endParaRPr>
          </a:p>
          <a:p>
            <a:pPr lvl="1"/>
            <a:r>
              <a:rPr lang="en-US" sz="2000" dirty="0" smtClean="0">
                <a:solidFill>
                  <a:prstClr val="black"/>
                </a:solidFill>
              </a:rPr>
              <a:t>Primary – Vancouver/Seattle</a:t>
            </a:r>
            <a:endParaRPr lang="en-US" sz="2000" dirty="0">
              <a:solidFill>
                <a:prstClr val="black"/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sz="2000" dirty="0" smtClean="0">
                <a:solidFill>
                  <a:prstClr val="black"/>
                </a:solidFill>
              </a:rPr>
              <a:t>Secondary </a:t>
            </a:r>
            <a:r>
              <a:rPr lang="en-US" sz="2000" dirty="0">
                <a:solidFill>
                  <a:prstClr val="black"/>
                </a:solidFill>
              </a:rPr>
              <a:t>–</a:t>
            </a:r>
            <a:r>
              <a:rPr lang="en-US" sz="2000" dirty="0" smtClean="0">
                <a:solidFill>
                  <a:prstClr val="black"/>
                </a:solidFill>
              </a:rPr>
              <a:t> Travis AFB (or McClellan) in CA</a:t>
            </a:r>
          </a:p>
          <a:p>
            <a:pPr marL="457200" indent="-342900">
              <a:buFont typeface="Wingdings" charset="2"/>
              <a:buChar char="§"/>
            </a:pPr>
            <a:r>
              <a:rPr lang="en-US" sz="2000" b="1" dirty="0" err="1" smtClean="0"/>
              <a:t>Dropsondes</a:t>
            </a:r>
            <a:endParaRPr lang="en-US" sz="2000" b="1" dirty="0" smtClean="0">
              <a:solidFill>
                <a:prstClr val="black"/>
              </a:solidFill>
            </a:endParaRPr>
          </a:p>
          <a:p>
            <a:pPr lvl="1"/>
            <a:r>
              <a:rPr lang="en-US" sz="2000" dirty="0" smtClean="0">
                <a:solidFill>
                  <a:prstClr val="black"/>
                </a:solidFill>
              </a:rPr>
              <a:t>75 (NESDIS-Ocean Winds) </a:t>
            </a:r>
          </a:p>
          <a:p>
            <a:pPr lvl="1"/>
            <a:r>
              <a:rPr lang="en-US" sz="2000" dirty="0" smtClean="0">
                <a:solidFill>
                  <a:prstClr val="black"/>
                </a:solidFill>
              </a:rPr>
              <a:t>150 (OAR-</a:t>
            </a:r>
            <a:r>
              <a:rPr lang="en-US" sz="2000" dirty="0" err="1" smtClean="0">
                <a:solidFill>
                  <a:prstClr val="black"/>
                </a:solidFill>
              </a:rPr>
              <a:t>CalWater</a:t>
            </a:r>
            <a:r>
              <a:rPr lang="en-US" sz="2000" dirty="0" smtClean="0">
                <a:solidFill>
                  <a:prstClr val="black"/>
                </a:solidFill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2237762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241" y="1195283"/>
            <a:ext cx="7251085" cy="5262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Aircraft:  NOAA WP-3D N43RF</a:t>
            </a:r>
          </a:p>
          <a:p>
            <a:r>
              <a:rPr lang="en-US" sz="2800" dirty="0" smtClean="0">
                <a:solidFill>
                  <a:prstClr val="black"/>
                </a:solidFill>
              </a:rPr>
              <a:t>When:  Jan-Feb 2015</a:t>
            </a:r>
          </a:p>
          <a:p>
            <a:r>
              <a:rPr lang="en-US" sz="2800" dirty="0">
                <a:solidFill>
                  <a:prstClr val="black"/>
                </a:solidFill>
              </a:rPr>
              <a:t>F</a:t>
            </a:r>
            <a:r>
              <a:rPr lang="en-US" sz="2800" dirty="0" smtClean="0">
                <a:solidFill>
                  <a:prstClr val="black"/>
                </a:solidFill>
              </a:rPr>
              <a:t>light hours:</a:t>
            </a:r>
          </a:p>
          <a:p>
            <a:pPr lvl="1"/>
            <a:r>
              <a:rPr lang="en-US" sz="2800" dirty="0" smtClean="0">
                <a:solidFill>
                  <a:prstClr val="black"/>
                </a:solidFill>
              </a:rPr>
              <a:t>80 flight, </a:t>
            </a:r>
            <a:r>
              <a:rPr lang="en-US" sz="2800" dirty="0" err="1" smtClean="0">
                <a:solidFill>
                  <a:prstClr val="black"/>
                </a:solidFill>
              </a:rPr>
              <a:t>CalWater</a:t>
            </a:r>
            <a:r>
              <a:rPr lang="en-US" sz="2800" dirty="0" smtClean="0">
                <a:solidFill>
                  <a:prstClr val="black"/>
                </a:solidFill>
              </a:rPr>
              <a:t> 2</a:t>
            </a:r>
          </a:p>
          <a:p>
            <a:pPr lvl="1"/>
            <a:r>
              <a:rPr lang="en-US" sz="2800" dirty="0" smtClean="0">
                <a:solidFill>
                  <a:prstClr val="black"/>
                </a:solidFill>
              </a:rPr>
              <a:t>90 flight hours, Ocean Winds</a:t>
            </a:r>
          </a:p>
          <a:p>
            <a:pPr indent="-457200"/>
            <a:r>
              <a:rPr lang="en-US" sz="2800" dirty="0" smtClean="0">
                <a:solidFill>
                  <a:prstClr val="black"/>
                </a:solidFill>
              </a:rPr>
              <a:t>Nominal Range:  3000 </a:t>
            </a:r>
            <a:r>
              <a:rPr lang="en-US" sz="2800" dirty="0" err="1" smtClean="0">
                <a:solidFill>
                  <a:prstClr val="black"/>
                </a:solidFill>
              </a:rPr>
              <a:t>nmi</a:t>
            </a:r>
            <a:endParaRPr lang="en-US" sz="2800" dirty="0" smtClean="0">
              <a:solidFill>
                <a:prstClr val="black"/>
              </a:solidFill>
            </a:endParaRPr>
          </a:p>
          <a:p>
            <a:pPr indent="-457200"/>
            <a:r>
              <a:rPr lang="en-US" sz="2800" dirty="0" smtClean="0">
                <a:solidFill>
                  <a:prstClr val="black"/>
                </a:solidFill>
              </a:rPr>
              <a:t>Base of Operations:</a:t>
            </a:r>
          </a:p>
          <a:p>
            <a:pPr marL="457200"/>
            <a:r>
              <a:rPr lang="en-US" sz="2800" dirty="0" smtClean="0">
                <a:solidFill>
                  <a:prstClr val="black"/>
                </a:solidFill>
              </a:rPr>
              <a:t>Pacific NW (Seattle/Vancouver)</a:t>
            </a:r>
          </a:p>
          <a:p>
            <a:pPr marL="457200"/>
            <a:r>
              <a:rPr lang="en-US" sz="2800" dirty="0" err="1" smtClean="0">
                <a:solidFill>
                  <a:prstClr val="black"/>
                </a:solidFill>
              </a:rPr>
              <a:t>NorCA</a:t>
            </a:r>
            <a:r>
              <a:rPr lang="en-US" sz="2800" dirty="0" smtClean="0">
                <a:solidFill>
                  <a:prstClr val="black"/>
                </a:solidFill>
              </a:rPr>
              <a:t> (Travis AFB, McClellan)</a:t>
            </a:r>
          </a:p>
          <a:p>
            <a:r>
              <a:rPr lang="en-US" sz="2800" dirty="0" err="1" smtClean="0">
                <a:solidFill>
                  <a:prstClr val="black"/>
                </a:solidFill>
              </a:rPr>
              <a:t>Dropsondes</a:t>
            </a:r>
            <a:r>
              <a:rPr lang="en-US" sz="2800" dirty="0" smtClean="0">
                <a:solidFill>
                  <a:prstClr val="black"/>
                </a:solidFill>
              </a:rPr>
              <a:t>:  150 for </a:t>
            </a:r>
            <a:r>
              <a:rPr lang="en-US" sz="2800" dirty="0" err="1" smtClean="0">
                <a:solidFill>
                  <a:prstClr val="black"/>
                </a:solidFill>
              </a:rPr>
              <a:t>CalWater</a:t>
            </a:r>
            <a:r>
              <a:rPr lang="en-US" sz="2800" dirty="0" smtClean="0">
                <a:solidFill>
                  <a:prstClr val="black"/>
                </a:solidFill>
              </a:rPr>
              <a:t> 2</a:t>
            </a:r>
          </a:p>
          <a:p>
            <a:r>
              <a:rPr lang="en-US" sz="2800" dirty="0" smtClean="0">
                <a:solidFill>
                  <a:prstClr val="black"/>
                </a:solidFill>
              </a:rPr>
              <a:t>Coordinated flights with NOAA G-IV offshore</a:t>
            </a:r>
          </a:p>
          <a:p>
            <a:r>
              <a:rPr lang="en-US" sz="2800" dirty="0" smtClean="0">
                <a:solidFill>
                  <a:prstClr val="black"/>
                </a:solidFill>
              </a:rPr>
              <a:t>Coordinated flights with DOE G-1 onshore?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0" y="176211"/>
            <a:ext cx="9144000" cy="6850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latin typeface="Garamond"/>
                <a:ea typeface="+mj-ea"/>
                <a:cs typeface="Garamond"/>
              </a:defRPr>
            </a:lvl1pPr>
          </a:lstStyle>
          <a:p>
            <a:pPr algn="ctr"/>
            <a:r>
              <a:rPr lang="en-US" sz="4000" dirty="0" smtClean="0">
                <a:solidFill>
                  <a:prstClr val="black"/>
                </a:solidFill>
              </a:rPr>
              <a:t>P-3 Operations</a:t>
            </a:r>
            <a:endParaRPr lang="en-US" sz="4000" dirty="0">
              <a:solidFill>
                <a:prstClr val="black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0" y="180285"/>
            <a:ext cx="914400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524000" y="864984"/>
            <a:ext cx="914400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P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4368800"/>
            <a:ext cx="4114800" cy="2743200"/>
          </a:xfrm>
          <a:prstGeom prst="rect">
            <a:avLst/>
          </a:prstGeom>
        </p:spPr>
      </p:pic>
      <p:pic>
        <p:nvPicPr>
          <p:cNvPr id="10" name="Picture 9" descr="Flight-21Apr14.pptx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724" y="628650"/>
            <a:ext cx="5925850" cy="457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287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24000" y="176211"/>
            <a:ext cx="9144000" cy="6850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latin typeface="Garamond"/>
                <a:ea typeface="+mj-ea"/>
                <a:cs typeface="Garamond"/>
              </a:defRPr>
            </a:lvl1pPr>
          </a:lstStyle>
          <a:p>
            <a:pPr algn="ctr"/>
            <a:r>
              <a:rPr lang="en-US" sz="4000" dirty="0" smtClean="0">
                <a:solidFill>
                  <a:prstClr val="black"/>
                </a:solidFill>
              </a:rPr>
              <a:t>Base of Operations</a:t>
            </a:r>
            <a:endParaRPr lang="en-US" sz="4000" dirty="0">
              <a:solidFill>
                <a:prstClr val="black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0" y="180285"/>
            <a:ext cx="914400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524000" y="864984"/>
            <a:ext cx="914400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0045" y="972959"/>
            <a:ext cx="9418124" cy="5943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900343" y="4397286"/>
            <a:ext cx="877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Coastal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Range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625484" y="5017239"/>
            <a:ext cx="448408" cy="684811"/>
          </a:xfrm>
          <a:prstGeom prst="straightConnector1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8" name="Straight Arrow Connector 17"/>
          <p:cNvCxnSpPr/>
          <p:nvPr/>
        </p:nvCxnSpPr>
        <p:spPr>
          <a:xfrm flipH="1" flipV="1">
            <a:off x="3854512" y="3878790"/>
            <a:ext cx="282211" cy="446013"/>
          </a:xfrm>
          <a:prstGeom prst="straightConnector1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4247532" y="4004415"/>
            <a:ext cx="859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Central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Valley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925400" y="4688263"/>
            <a:ext cx="448408" cy="684811"/>
          </a:xfrm>
          <a:prstGeom prst="straightConnector1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4" name="Straight Arrow Connector 23"/>
          <p:cNvCxnSpPr/>
          <p:nvPr/>
        </p:nvCxnSpPr>
        <p:spPr>
          <a:xfrm flipH="1" flipV="1">
            <a:off x="4207180" y="3620150"/>
            <a:ext cx="282211" cy="446013"/>
          </a:xfrm>
          <a:prstGeom prst="straightConnector1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5156213" y="3910539"/>
            <a:ext cx="981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Sierra</a:t>
            </a:r>
          </a:p>
          <a:p>
            <a:pPr algn="ctr"/>
            <a:r>
              <a:rPr lang="en-US" dirty="0" err="1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Nevadas</a:t>
            </a:r>
            <a:endParaRPr lang="en-US" dirty="0" smtClean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5546725" y="4556870"/>
            <a:ext cx="448408" cy="684811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5013142" y="3787692"/>
            <a:ext cx="282211" cy="446013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876579" y="5121186"/>
            <a:ext cx="1800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solidFill>
                  <a:srgbClr val="FFFF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 Travis AFB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016375" y="4000500"/>
            <a:ext cx="238125" cy="23812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1682750" y="5254625"/>
            <a:ext cx="238125" cy="23812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44425" y="5591086"/>
            <a:ext cx="1483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solidFill>
                  <a:srgbClr val="FFFF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McClellan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692275" y="5724525"/>
            <a:ext cx="238125" cy="238125"/>
          </a:xfrm>
          <a:prstGeom prst="ellips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4400550" y="3590925"/>
            <a:ext cx="238125" cy="238125"/>
          </a:xfrm>
          <a:prstGeom prst="ellips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4200525" y="5216525"/>
            <a:ext cx="238125" cy="238125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89397" y="6092736"/>
            <a:ext cx="1381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Monterey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1701800" y="6226175"/>
            <a:ext cx="238125" cy="238125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188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77" y="4413250"/>
            <a:ext cx="1126278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0758" y="1179408"/>
            <a:ext cx="6519508" cy="3108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1"/>
            <a:r>
              <a:rPr lang="en-US" sz="2800" b="1" dirty="0" smtClean="0">
                <a:solidFill>
                  <a:prstClr val="black"/>
                </a:solidFill>
              </a:rPr>
              <a:t>Meteorology and Microphysics Payload</a:t>
            </a:r>
          </a:p>
          <a:p>
            <a:pPr lvl="1"/>
            <a:r>
              <a:rPr lang="en-US" sz="2800" dirty="0" smtClean="0">
                <a:solidFill>
                  <a:prstClr val="black"/>
                </a:solidFill>
              </a:rPr>
              <a:t>	</a:t>
            </a:r>
            <a:r>
              <a:rPr lang="en-US" sz="2800" dirty="0" err="1" smtClean="0">
                <a:solidFill>
                  <a:prstClr val="black"/>
                </a:solidFill>
              </a:rPr>
              <a:t>Dropsondes</a:t>
            </a:r>
            <a:r>
              <a:rPr lang="en-US" sz="2800" dirty="0" smtClean="0">
                <a:solidFill>
                  <a:prstClr val="black"/>
                </a:solidFill>
              </a:rPr>
              <a:t> (AOC)</a:t>
            </a:r>
          </a:p>
          <a:p>
            <a:pPr lvl="1"/>
            <a:r>
              <a:rPr lang="en-US" sz="2800" dirty="0" smtClean="0">
                <a:solidFill>
                  <a:prstClr val="black"/>
                </a:solidFill>
              </a:rPr>
              <a:t>	W-Band Radar (ESRL/PSD, </a:t>
            </a:r>
            <a:r>
              <a:rPr lang="en-US" sz="2800" dirty="0" err="1" smtClean="0">
                <a:solidFill>
                  <a:prstClr val="black"/>
                </a:solidFill>
              </a:rPr>
              <a:t>Fairall</a:t>
            </a:r>
            <a:r>
              <a:rPr lang="en-US" sz="2800" dirty="0" smtClean="0">
                <a:solidFill>
                  <a:prstClr val="black"/>
                </a:solidFill>
              </a:rPr>
              <a:t>)</a:t>
            </a:r>
          </a:p>
          <a:p>
            <a:pPr lvl="1"/>
            <a:r>
              <a:rPr lang="en-US" sz="2800" dirty="0" smtClean="0">
                <a:solidFill>
                  <a:prstClr val="black"/>
                </a:solidFill>
              </a:rPr>
              <a:t>	IWRAP Radar (UMass Amherst)</a:t>
            </a:r>
          </a:p>
          <a:p>
            <a:pPr lvl="1"/>
            <a:r>
              <a:rPr lang="en-US" sz="2800" dirty="0" smtClean="0">
                <a:solidFill>
                  <a:prstClr val="black"/>
                </a:solidFill>
              </a:rPr>
              <a:t>	Tail Doppler Radar (AOC)</a:t>
            </a:r>
          </a:p>
          <a:p>
            <a:pPr lvl="1"/>
            <a:r>
              <a:rPr lang="en-US" sz="2800" dirty="0" smtClean="0">
                <a:solidFill>
                  <a:prstClr val="black"/>
                </a:solidFill>
              </a:rPr>
              <a:t>	Cloud Probes (AOC)</a:t>
            </a:r>
          </a:p>
          <a:p>
            <a:pPr lvl="1"/>
            <a:r>
              <a:rPr lang="en-US" sz="2800" dirty="0" smtClean="0">
                <a:solidFill>
                  <a:prstClr val="black"/>
                </a:solidFill>
              </a:rPr>
              <a:t>	SFMR (AOC)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0" y="176211"/>
            <a:ext cx="9144000" cy="6850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latin typeface="Garamond"/>
                <a:ea typeface="+mj-ea"/>
                <a:cs typeface="Garamond"/>
              </a:defRPr>
            </a:lvl1pPr>
          </a:lstStyle>
          <a:p>
            <a:pPr algn="ctr"/>
            <a:r>
              <a:rPr lang="en-US" sz="4000" dirty="0" smtClean="0">
                <a:solidFill>
                  <a:prstClr val="black"/>
                </a:solidFill>
              </a:rPr>
              <a:t>P-3 Measurements and Payload</a:t>
            </a:r>
            <a:endParaRPr lang="en-US" sz="4000" dirty="0">
              <a:solidFill>
                <a:prstClr val="black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0" y="180285"/>
            <a:ext cx="914400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524000" y="864984"/>
            <a:ext cx="914400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IMG_20130729_12064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0" y="1016000"/>
            <a:ext cx="4876800" cy="36576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7778750" y="4056390"/>
            <a:ext cx="4188884" cy="6850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latin typeface="Garamond"/>
                <a:ea typeface="+mj-ea"/>
                <a:cs typeface="Garamond"/>
              </a:defRPr>
            </a:lvl1pPr>
          </a:lstStyle>
          <a:p>
            <a:pPr algn="r"/>
            <a:r>
              <a:rPr lang="en-US" sz="2400" b="0" dirty="0" smtClean="0">
                <a:solidFill>
                  <a:schemeClr val="bg1"/>
                </a:solidFill>
              </a:rPr>
              <a:t>W-Band and IWRAP Payloads</a:t>
            </a:r>
            <a:endParaRPr lang="en-US" sz="24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824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27" y="1841500"/>
            <a:ext cx="1126278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7"/>
          <p:cNvSpPr>
            <a:spLocks noChangeArrowheads="1"/>
          </p:cNvSpPr>
          <p:nvPr/>
        </p:nvSpPr>
        <p:spPr bwMode="auto">
          <a:xfrm>
            <a:off x="7029451" y="2574925"/>
            <a:ext cx="2032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15" name="Rectangle 10"/>
          <p:cNvSpPr>
            <a:spLocks noChangeArrowheads="1"/>
          </p:cNvSpPr>
          <p:nvPr/>
        </p:nvSpPr>
        <p:spPr bwMode="auto">
          <a:xfrm>
            <a:off x="4006851" y="2574925"/>
            <a:ext cx="203200" cy="304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16" name="Rectangle 11"/>
          <p:cNvSpPr>
            <a:spLocks noChangeArrowheads="1"/>
          </p:cNvSpPr>
          <p:nvPr/>
        </p:nvSpPr>
        <p:spPr bwMode="auto">
          <a:xfrm>
            <a:off x="4140200" y="3060700"/>
            <a:ext cx="203200" cy="304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17" name="Rectangle 12"/>
          <p:cNvSpPr>
            <a:spLocks noChangeArrowheads="1"/>
          </p:cNvSpPr>
          <p:nvPr/>
        </p:nvSpPr>
        <p:spPr bwMode="auto">
          <a:xfrm>
            <a:off x="4665133" y="3059113"/>
            <a:ext cx="203200" cy="304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18" name="Rectangle 14"/>
          <p:cNvSpPr>
            <a:spLocks noChangeArrowheads="1"/>
          </p:cNvSpPr>
          <p:nvPr/>
        </p:nvSpPr>
        <p:spPr bwMode="auto">
          <a:xfrm>
            <a:off x="3920077" y="3076590"/>
            <a:ext cx="97367" cy="1365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19" name="Rectangle 15"/>
          <p:cNvSpPr>
            <a:spLocks noChangeArrowheads="1"/>
          </p:cNvSpPr>
          <p:nvPr/>
        </p:nvSpPr>
        <p:spPr bwMode="auto">
          <a:xfrm>
            <a:off x="3412077" y="3328988"/>
            <a:ext cx="97367" cy="36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20" name="Rectangle 16"/>
          <p:cNvSpPr>
            <a:spLocks noChangeArrowheads="1"/>
          </p:cNvSpPr>
          <p:nvPr/>
        </p:nvSpPr>
        <p:spPr bwMode="auto">
          <a:xfrm>
            <a:off x="8828620" y="3125803"/>
            <a:ext cx="158749" cy="1555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21" name="Rectangle 17"/>
          <p:cNvSpPr>
            <a:spLocks noChangeArrowheads="1"/>
          </p:cNvSpPr>
          <p:nvPr/>
        </p:nvSpPr>
        <p:spPr bwMode="auto">
          <a:xfrm>
            <a:off x="4224867" y="2573353"/>
            <a:ext cx="366184" cy="1365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22" name="Rectangle 18"/>
          <p:cNvSpPr>
            <a:spLocks noChangeArrowheads="1"/>
          </p:cNvSpPr>
          <p:nvPr/>
        </p:nvSpPr>
        <p:spPr bwMode="auto">
          <a:xfrm>
            <a:off x="4887385" y="3213115"/>
            <a:ext cx="353483" cy="1555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23" name="Rectangle 19"/>
          <p:cNvSpPr>
            <a:spLocks noChangeArrowheads="1"/>
          </p:cNvSpPr>
          <p:nvPr/>
        </p:nvSpPr>
        <p:spPr bwMode="auto">
          <a:xfrm>
            <a:off x="7268635" y="2576528"/>
            <a:ext cx="207433" cy="1555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24" name="Rectangle 20"/>
          <p:cNvSpPr>
            <a:spLocks noChangeArrowheads="1"/>
          </p:cNvSpPr>
          <p:nvPr/>
        </p:nvSpPr>
        <p:spPr bwMode="auto">
          <a:xfrm>
            <a:off x="6400803" y="2590800"/>
            <a:ext cx="266700" cy="1476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25" name="Rectangle 27"/>
          <p:cNvSpPr>
            <a:spLocks noChangeArrowheads="1"/>
          </p:cNvSpPr>
          <p:nvPr/>
        </p:nvSpPr>
        <p:spPr bwMode="auto">
          <a:xfrm>
            <a:off x="4631267" y="1917700"/>
            <a:ext cx="1727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26" name="Rectangle 28"/>
          <p:cNvSpPr>
            <a:spLocks noChangeArrowheads="1"/>
          </p:cNvSpPr>
          <p:nvPr/>
        </p:nvSpPr>
        <p:spPr bwMode="auto">
          <a:xfrm>
            <a:off x="4529667" y="3822700"/>
            <a:ext cx="1930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27" name="Rectangle 29"/>
          <p:cNvSpPr>
            <a:spLocks noChangeArrowheads="1"/>
          </p:cNvSpPr>
          <p:nvPr/>
        </p:nvSpPr>
        <p:spPr bwMode="auto">
          <a:xfrm>
            <a:off x="4834467" y="3441700"/>
            <a:ext cx="203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28" name="Oval 30"/>
          <p:cNvSpPr>
            <a:spLocks noChangeArrowheads="1"/>
          </p:cNvSpPr>
          <p:nvPr/>
        </p:nvSpPr>
        <p:spPr bwMode="auto">
          <a:xfrm>
            <a:off x="4631267" y="2070100"/>
            <a:ext cx="15240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29" name="Oval 32"/>
          <p:cNvSpPr>
            <a:spLocks noChangeArrowheads="1"/>
          </p:cNvSpPr>
          <p:nvPr/>
        </p:nvSpPr>
        <p:spPr bwMode="auto">
          <a:xfrm>
            <a:off x="4876800" y="3730625"/>
            <a:ext cx="711200" cy="7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30" name="Arc 33"/>
          <p:cNvSpPr>
            <a:spLocks/>
          </p:cNvSpPr>
          <p:nvPr/>
        </p:nvSpPr>
        <p:spPr bwMode="auto">
          <a:xfrm flipV="1">
            <a:off x="3107267" y="3378200"/>
            <a:ext cx="203200" cy="76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31" name="Oval 35"/>
          <p:cNvSpPr>
            <a:spLocks noChangeArrowheads="1"/>
          </p:cNvSpPr>
          <p:nvPr/>
        </p:nvSpPr>
        <p:spPr bwMode="auto">
          <a:xfrm>
            <a:off x="3043767" y="3213115"/>
            <a:ext cx="74084" cy="555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32" name="Rectangle 43"/>
          <p:cNvSpPr>
            <a:spLocks noChangeArrowheads="1"/>
          </p:cNvSpPr>
          <p:nvPr/>
        </p:nvSpPr>
        <p:spPr bwMode="auto">
          <a:xfrm>
            <a:off x="4957243" y="3886202"/>
            <a:ext cx="676387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CO Pod</a:t>
            </a:r>
          </a:p>
        </p:txBody>
      </p:sp>
      <p:sp>
        <p:nvSpPr>
          <p:cNvPr id="13333" name="Rectangle 44"/>
          <p:cNvSpPr>
            <a:spLocks noChangeArrowheads="1"/>
          </p:cNvSpPr>
          <p:nvPr/>
        </p:nvSpPr>
        <p:spPr bwMode="auto">
          <a:xfrm>
            <a:off x="2884215" y="1600202"/>
            <a:ext cx="954107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Station C3X</a:t>
            </a:r>
            <a:endParaRPr lang="en-US" sz="1200" baseline="-25000" dirty="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34" name="Rectangle 45"/>
          <p:cNvSpPr>
            <a:spLocks noChangeArrowheads="1"/>
          </p:cNvSpPr>
          <p:nvPr/>
        </p:nvSpPr>
        <p:spPr bwMode="auto">
          <a:xfrm>
            <a:off x="1062225" y="3333758"/>
            <a:ext cx="790200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TDL H</a:t>
            </a:r>
            <a:r>
              <a:rPr lang="en-US" sz="1200" baseline="-250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O</a:t>
            </a:r>
          </a:p>
        </p:txBody>
      </p:sp>
      <p:sp>
        <p:nvSpPr>
          <p:cNvPr id="13335" name="Rectangle 46"/>
          <p:cNvSpPr>
            <a:spLocks noChangeArrowheads="1"/>
          </p:cNvSpPr>
          <p:nvPr/>
        </p:nvSpPr>
        <p:spPr bwMode="auto">
          <a:xfrm>
            <a:off x="985622" y="3806828"/>
            <a:ext cx="954007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Aerosol low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turbulence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inlet (LTI)</a:t>
            </a:r>
          </a:p>
        </p:txBody>
      </p:sp>
      <p:sp>
        <p:nvSpPr>
          <p:cNvPr id="13337" name="Rectangle 48"/>
          <p:cNvSpPr>
            <a:spLocks noChangeArrowheads="1"/>
          </p:cNvSpPr>
          <p:nvPr/>
        </p:nvSpPr>
        <p:spPr bwMode="auto">
          <a:xfrm>
            <a:off x="3107277" y="3289315"/>
            <a:ext cx="97367" cy="730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38" name="Rectangle 49"/>
          <p:cNvSpPr>
            <a:spLocks noChangeArrowheads="1"/>
          </p:cNvSpPr>
          <p:nvPr/>
        </p:nvSpPr>
        <p:spPr bwMode="auto">
          <a:xfrm>
            <a:off x="3812127" y="3073400"/>
            <a:ext cx="97367" cy="1095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39" name="Rectangle 50"/>
          <p:cNvSpPr>
            <a:spLocks noChangeArrowheads="1"/>
          </p:cNvSpPr>
          <p:nvPr/>
        </p:nvSpPr>
        <p:spPr bwMode="auto">
          <a:xfrm>
            <a:off x="3196167" y="3922716"/>
            <a:ext cx="569387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8000"/>
                </a:solidFill>
                <a:latin typeface="Times" charset="0"/>
                <a:ea typeface="ＭＳ Ｐゴシック" charset="0"/>
                <a:cs typeface="ＭＳ Ｐゴシック" charset="0"/>
              </a:rPr>
              <a:t>CCN?</a:t>
            </a:r>
          </a:p>
        </p:txBody>
      </p:sp>
      <p:sp>
        <p:nvSpPr>
          <p:cNvPr id="13340" name="Rectangle 51"/>
          <p:cNvSpPr>
            <a:spLocks noChangeArrowheads="1"/>
          </p:cNvSpPr>
          <p:nvPr/>
        </p:nvSpPr>
        <p:spPr bwMode="auto">
          <a:xfrm>
            <a:off x="3225817" y="4837113"/>
            <a:ext cx="914400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Station 2</a:t>
            </a:r>
          </a:p>
        </p:txBody>
      </p:sp>
      <p:sp>
        <p:nvSpPr>
          <p:cNvPr id="13341" name="Rectangle 52"/>
          <p:cNvSpPr>
            <a:spLocks noChangeArrowheads="1"/>
          </p:cNvSpPr>
          <p:nvPr/>
        </p:nvSpPr>
        <p:spPr bwMode="auto">
          <a:xfrm>
            <a:off x="4376449" y="4379928"/>
            <a:ext cx="736124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Station 3</a:t>
            </a:r>
          </a:p>
        </p:txBody>
      </p:sp>
      <p:sp>
        <p:nvSpPr>
          <p:cNvPr id="13344" name="Rectangle 60"/>
          <p:cNvSpPr>
            <a:spLocks noChangeArrowheads="1"/>
          </p:cNvSpPr>
          <p:nvPr/>
        </p:nvSpPr>
        <p:spPr bwMode="auto">
          <a:xfrm>
            <a:off x="8697640" y="2048939"/>
            <a:ext cx="736124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Station 7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IWRAP</a:t>
            </a:r>
            <a:endParaRPr lang="en-US" sz="1200" baseline="-25000" dirty="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45" name="Rectangle 61"/>
          <p:cNvSpPr>
            <a:spLocks noChangeArrowheads="1"/>
          </p:cNvSpPr>
          <p:nvPr/>
        </p:nvSpPr>
        <p:spPr bwMode="auto">
          <a:xfrm>
            <a:off x="7518396" y="1600201"/>
            <a:ext cx="914400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Station 5 </a:t>
            </a:r>
            <a:r>
              <a:rPr lang="en-US" sz="120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Dropsondes</a:t>
            </a:r>
            <a:endParaRPr lang="en-US" sz="1200" dirty="0" smtClean="0">
              <a:ln>
                <a:solidFill>
                  <a:schemeClr val="tx1"/>
                </a:solidFill>
              </a:ln>
              <a:solidFill>
                <a:srgbClr val="008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46" name="Rectangle 63"/>
          <p:cNvSpPr>
            <a:spLocks noChangeArrowheads="1"/>
          </p:cNvSpPr>
          <p:nvPr/>
        </p:nvSpPr>
        <p:spPr bwMode="auto">
          <a:xfrm>
            <a:off x="4470400" y="1600202"/>
            <a:ext cx="1828800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AMPS Pod</a:t>
            </a:r>
          </a:p>
        </p:txBody>
      </p:sp>
      <p:cxnSp>
        <p:nvCxnSpPr>
          <p:cNvPr id="13347" name="AutoShape 65"/>
          <p:cNvCxnSpPr>
            <a:cxnSpLocks noChangeShapeType="1"/>
            <a:stCxn id="13332" idx="0"/>
            <a:endCxn id="13329" idx="4"/>
          </p:cNvCxnSpPr>
          <p:nvPr/>
        </p:nvCxnSpPr>
        <p:spPr bwMode="auto">
          <a:xfrm flipH="1" flipV="1">
            <a:off x="5232400" y="3806825"/>
            <a:ext cx="63037" cy="793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48" name="AutoShape 66"/>
          <p:cNvCxnSpPr>
            <a:cxnSpLocks noChangeShapeType="1"/>
            <a:stCxn id="13346" idx="2"/>
            <a:endCxn id="13328" idx="0"/>
          </p:cNvCxnSpPr>
          <p:nvPr/>
        </p:nvCxnSpPr>
        <p:spPr bwMode="auto">
          <a:xfrm>
            <a:off x="5384801" y="1884365"/>
            <a:ext cx="8467" cy="1857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49" name="AutoShape 67"/>
          <p:cNvCxnSpPr>
            <a:cxnSpLocks noChangeShapeType="1"/>
            <a:stCxn id="13333" idx="2"/>
            <a:endCxn id="13315" idx="0"/>
          </p:cNvCxnSpPr>
          <p:nvPr/>
        </p:nvCxnSpPr>
        <p:spPr bwMode="auto">
          <a:xfrm>
            <a:off x="3361269" y="1877201"/>
            <a:ext cx="747182" cy="69772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50" name="AutoShape 68"/>
          <p:cNvCxnSpPr>
            <a:cxnSpLocks noChangeShapeType="1"/>
            <a:stCxn id="13333" idx="2"/>
            <a:endCxn id="13321" idx="0"/>
          </p:cNvCxnSpPr>
          <p:nvPr/>
        </p:nvCxnSpPr>
        <p:spPr bwMode="auto">
          <a:xfrm>
            <a:off x="3361269" y="1877201"/>
            <a:ext cx="1046690" cy="69615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51" name="AutoShape 77"/>
          <p:cNvCxnSpPr>
            <a:cxnSpLocks noChangeShapeType="1"/>
            <a:stCxn id="13334" idx="3"/>
            <a:endCxn id="13331" idx="1"/>
          </p:cNvCxnSpPr>
          <p:nvPr/>
        </p:nvCxnSpPr>
        <p:spPr bwMode="auto">
          <a:xfrm flipV="1">
            <a:off x="1852425" y="3221252"/>
            <a:ext cx="1202191" cy="25100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52" name="AutoShape 80"/>
          <p:cNvCxnSpPr>
            <a:cxnSpLocks noChangeShapeType="1"/>
            <a:stCxn id="13339" idx="0"/>
            <a:endCxn id="13318" idx="2"/>
          </p:cNvCxnSpPr>
          <p:nvPr/>
        </p:nvCxnSpPr>
        <p:spPr bwMode="auto">
          <a:xfrm flipV="1">
            <a:off x="3480861" y="3213115"/>
            <a:ext cx="487900" cy="70960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53" name="AutoShape 82"/>
          <p:cNvCxnSpPr>
            <a:cxnSpLocks noChangeShapeType="1"/>
            <a:stCxn id="13340" idx="0"/>
            <a:endCxn id="13316" idx="2"/>
          </p:cNvCxnSpPr>
          <p:nvPr/>
        </p:nvCxnSpPr>
        <p:spPr bwMode="auto">
          <a:xfrm flipV="1">
            <a:off x="3683017" y="3365500"/>
            <a:ext cx="558783" cy="14716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54" name="AutoShape 84"/>
          <p:cNvCxnSpPr>
            <a:cxnSpLocks noChangeShapeType="1"/>
            <a:stCxn id="13335" idx="3"/>
            <a:endCxn id="13330" idx="0"/>
          </p:cNvCxnSpPr>
          <p:nvPr/>
        </p:nvCxnSpPr>
        <p:spPr bwMode="auto">
          <a:xfrm flipV="1">
            <a:off x="1939629" y="3454400"/>
            <a:ext cx="1167638" cy="67559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56" name="Rectangle 92"/>
          <p:cNvSpPr>
            <a:spLocks noChangeArrowheads="1"/>
          </p:cNvSpPr>
          <p:nvPr/>
        </p:nvSpPr>
        <p:spPr bwMode="auto">
          <a:xfrm>
            <a:off x="2797185" y="438153"/>
            <a:ext cx="6506633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2800" dirty="0" smtClean="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43</a:t>
            </a:r>
            <a:r>
              <a:rPr lang="en-US" sz="280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RF layout – </a:t>
            </a:r>
            <a:r>
              <a:rPr lang="en-US" sz="280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CalWater</a:t>
            </a:r>
            <a:r>
              <a:rPr lang="en-US" sz="280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2015</a:t>
            </a:r>
          </a:p>
        </p:txBody>
      </p:sp>
      <p:sp>
        <p:nvSpPr>
          <p:cNvPr id="13357" name="Rectangle 96"/>
          <p:cNvSpPr>
            <a:spLocks noChangeArrowheads="1"/>
          </p:cNvSpPr>
          <p:nvPr/>
        </p:nvSpPr>
        <p:spPr bwMode="auto">
          <a:xfrm>
            <a:off x="5240867" y="3052763"/>
            <a:ext cx="203200" cy="304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58" name="Rectangle 97"/>
          <p:cNvSpPr>
            <a:spLocks noChangeArrowheads="1"/>
          </p:cNvSpPr>
          <p:nvPr/>
        </p:nvSpPr>
        <p:spPr bwMode="auto">
          <a:xfrm>
            <a:off x="7330028" y="2746375"/>
            <a:ext cx="146049" cy="1095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59" name="Rectangle 99"/>
          <p:cNvSpPr>
            <a:spLocks noChangeArrowheads="1"/>
          </p:cNvSpPr>
          <p:nvPr/>
        </p:nvSpPr>
        <p:spPr bwMode="auto">
          <a:xfrm>
            <a:off x="6154448" y="4419615"/>
            <a:ext cx="736124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Station 4</a:t>
            </a:r>
            <a:endParaRPr lang="en-US" sz="1200" dirty="0" smtClean="0">
              <a:solidFill>
                <a:srgbClr val="FF66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3360" name="AutoShape 112"/>
          <p:cNvCxnSpPr>
            <a:cxnSpLocks noChangeShapeType="1"/>
            <a:stCxn id="13344" idx="1"/>
            <a:endCxn id="13323" idx="0"/>
          </p:cNvCxnSpPr>
          <p:nvPr/>
        </p:nvCxnSpPr>
        <p:spPr bwMode="auto">
          <a:xfrm flipH="1">
            <a:off x="7372352" y="2279772"/>
            <a:ext cx="1325288" cy="29675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61" name="AutoShape 113"/>
          <p:cNvCxnSpPr>
            <a:cxnSpLocks noChangeShapeType="1"/>
            <a:stCxn id="13344" idx="1"/>
            <a:endCxn id="13314" idx="0"/>
          </p:cNvCxnSpPr>
          <p:nvPr/>
        </p:nvCxnSpPr>
        <p:spPr bwMode="auto">
          <a:xfrm flipH="1">
            <a:off x="7131051" y="2279772"/>
            <a:ext cx="1566589" cy="29515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62" name="AutoShape 114"/>
          <p:cNvCxnSpPr>
            <a:cxnSpLocks noChangeShapeType="1"/>
            <a:stCxn id="13344" idx="1"/>
            <a:endCxn id="13358" idx="3"/>
          </p:cNvCxnSpPr>
          <p:nvPr/>
        </p:nvCxnSpPr>
        <p:spPr bwMode="auto">
          <a:xfrm flipH="1">
            <a:off x="7476077" y="2279772"/>
            <a:ext cx="1221563" cy="52137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63" name="Oval 123"/>
          <p:cNvSpPr>
            <a:spLocks noChangeArrowheads="1"/>
          </p:cNvSpPr>
          <p:nvPr/>
        </p:nvSpPr>
        <p:spPr bwMode="auto">
          <a:xfrm>
            <a:off x="5037667" y="4910138"/>
            <a:ext cx="711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64" name="Rectangle 124"/>
          <p:cNvSpPr>
            <a:spLocks noChangeArrowheads="1"/>
          </p:cNvSpPr>
          <p:nvPr/>
        </p:nvSpPr>
        <p:spPr bwMode="auto">
          <a:xfrm>
            <a:off x="5102065" y="5294328"/>
            <a:ext cx="603576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Cloud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Probes</a:t>
            </a:r>
          </a:p>
        </p:txBody>
      </p:sp>
      <p:cxnSp>
        <p:nvCxnSpPr>
          <p:cNvPr id="13365" name="AutoShape 127"/>
          <p:cNvCxnSpPr>
            <a:cxnSpLocks noChangeShapeType="1"/>
            <a:stCxn id="13359" idx="1"/>
            <a:endCxn id="13357" idx="2"/>
          </p:cNvCxnSpPr>
          <p:nvPr/>
        </p:nvCxnSpPr>
        <p:spPr bwMode="auto">
          <a:xfrm flipH="1" flipV="1">
            <a:off x="5342467" y="3357563"/>
            <a:ext cx="811981" cy="120055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67" name="Rectangle 130"/>
          <p:cNvSpPr>
            <a:spLocks noChangeArrowheads="1"/>
          </p:cNvSpPr>
          <p:nvPr/>
        </p:nvSpPr>
        <p:spPr bwMode="auto">
          <a:xfrm>
            <a:off x="7139517" y="3192478"/>
            <a:ext cx="243416" cy="1555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68" name="Rectangle 131"/>
          <p:cNvSpPr>
            <a:spLocks noChangeArrowheads="1"/>
          </p:cNvSpPr>
          <p:nvPr/>
        </p:nvSpPr>
        <p:spPr bwMode="auto">
          <a:xfrm>
            <a:off x="7867902" y="3617920"/>
            <a:ext cx="736124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Station 8</a:t>
            </a:r>
            <a:endParaRPr lang="en-US" sz="1200" dirty="0" smtClean="0">
              <a:solidFill>
                <a:srgbClr val="008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3369" name="AutoShape 132"/>
          <p:cNvCxnSpPr>
            <a:cxnSpLocks noChangeShapeType="1"/>
            <a:stCxn id="13367" idx="2"/>
            <a:endCxn id="13368" idx="0"/>
          </p:cNvCxnSpPr>
          <p:nvPr/>
        </p:nvCxnSpPr>
        <p:spPr bwMode="auto">
          <a:xfrm>
            <a:off x="7261225" y="3348053"/>
            <a:ext cx="974739" cy="26986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70" name="Rectangle 133"/>
          <p:cNvSpPr>
            <a:spLocks noChangeArrowheads="1"/>
          </p:cNvSpPr>
          <p:nvPr/>
        </p:nvSpPr>
        <p:spPr bwMode="auto">
          <a:xfrm>
            <a:off x="6246284" y="2955925"/>
            <a:ext cx="406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71" name="Rectangle 134"/>
          <p:cNvSpPr>
            <a:spLocks noChangeArrowheads="1"/>
          </p:cNvSpPr>
          <p:nvPr/>
        </p:nvSpPr>
        <p:spPr bwMode="auto">
          <a:xfrm>
            <a:off x="6337300" y="3052763"/>
            <a:ext cx="203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72" name="Oval 135"/>
          <p:cNvSpPr>
            <a:spLocks noChangeArrowheads="1"/>
          </p:cNvSpPr>
          <p:nvPr/>
        </p:nvSpPr>
        <p:spPr bwMode="auto">
          <a:xfrm>
            <a:off x="5044017" y="4973638"/>
            <a:ext cx="711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73" name="Oval 136"/>
          <p:cNvSpPr>
            <a:spLocks noChangeArrowheads="1"/>
          </p:cNvSpPr>
          <p:nvPr/>
        </p:nvSpPr>
        <p:spPr bwMode="auto">
          <a:xfrm>
            <a:off x="5037667" y="4852988"/>
            <a:ext cx="711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74" name="Rectangle 137"/>
          <p:cNvSpPr>
            <a:spLocks noChangeArrowheads="1"/>
          </p:cNvSpPr>
          <p:nvPr/>
        </p:nvSpPr>
        <p:spPr bwMode="auto">
          <a:xfrm>
            <a:off x="8568264" y="1413927"/>
            <a:ext cx="1143000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Station 6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W-Band Radar</a:t>
            </a:r>
          </a:p>
        </p:txBody>
      </p:sp>
      <p:cxnSp>
        <p:nvCxnSpPr>
          <p:cNvPr id="13375" name="AutoShape 138"/>
          <p:cNvCxnSpPr>
            <a:cxnSpLocks noChangeShapeType="1"/>
            <a:stCxn id="13324" idx="0"/>
            <a:endCxn id="13345" idx="2"/>
          </p:cNvCxnSpPr>
          <p:nvPr/>
        </p:nvCxnSpPr>
        <p:spPr bwMode="auto">
          <a:xfrm flipV="1">
            <a:off x="6534153" y="2061866"/>
            <a:ext cx="1441443" cy="5289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76" name="Rectangle 139"/>
          <p:cNvSpPr>
            <a:spLocks noChangeArrowheads="1"/>
          </p:cNvSpPr>
          <p:nvPr/>
        </p:nvSpPr>
        <p:spPr bwMode="auto">
          <a:xfrm>
            <a:off x="6718310" y="2584465"/>
            <a:ext cx="207433" cy="1555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3377" name="AutoShape 141"/>
          <p:cNvCxnSpPr>
            <a:cxnSpLocks noChangeShapeType="1"/>
            <a:stCxn id="13376" idx="0"/>
            <a:endCxn id="13374" idx="2"/>
          </p:cNvCxnSpPr>
          <p:nvPr/>
        </p:nvCxnSpPr>
        <p:spPr bwMode="auto">
          <a:xfrm flipV="1">
            <a:off x="6822027" y="1875592"/>
            <a:ext cx="2317737" cy="70887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78" name="Straight Connector 83"/>
          <p:cNvCxnSpPr>
            <a:cxnSpLocks noChangeShapeType="1"/>
            <a:stCxn id="13341" idx="0"/>
            <a:endCxn id="13317" idx="2"/>
          </p:cNvCxnSpPr>
          <p:nvPr/>
        </p:nvCxnSpPr>
        <p:spPr bwMode="auto">
          <a:xfrm flipV="1">
            <a:off x="4744511" y="3363913"/>
            <a:ext cx="22222" cy="10160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79" name="Straight Connector 84"/>
          <p:cNvCxnSpPr>
            <a:cxnSpLocks noChangeShapeType="1"/>
            <a:stCxn id="13364" idx="0"/>
            <a:endCxn id="13372" idx="4"/>
          </p:cNvCxnSpPr>
          <p:nvPr/>
        </p:nvCxnSpPr>
        <p:spPr bwMode="auto">
          <a:xfrm flipH="1" flipV="1">
            <a:off x="5399617" y="5049838"/>
            <a:ext cx="4236" cy="2444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80" name="Rectangle 61"/>
          <p:cNvSpPr>
            <a:spLocks noChangeArrowheads="1"/>
          </p:cNvSpPr>
          <p:nvPr/>
        </p:nvSpPr>
        <p:spPr bwMode="auto">
          <a:xfrm>
            <a:off x="6400800" y="1595438"/>
            <a:ext cx="914400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Station 5 </a:t>
            </a:r>
            <a:r>
              <a:rPr lang="en-US" sz="1200" dirty="0" err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Dropsondes</a:t>
            </a:r>
            <a:endParaRPr lang="en-US" sz="1200" baseline="-25000" dirty="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3381" name="AutoShape 138"/>
          <p:cNvCxnSpPr>
            <a:cxnSpLocks noChangeShapeType="1"/>
            <a:stCxn id="13388" idx="0"/>
            <a:endCxn id="13380" idx="2"/>
          </p:cNvCxnSpPr>
          <p:nvPr/>
        </p:nvCxnSpPr>
        <p:spPr bwMode="auto">
          <a:xfrm flipV="1">
            <a:off x="6096000" y="2057103"/>
            <a:ext cx="762000" cy="53369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83" name="Oval 35"/>
          <p:cNvSpPr>
            <a:spLocks noChangeArrowheads="1"/>
          </p:cNvSpPr>
          <p:nvPr/>
        </p:nvSpPr>
        <p:spPr bwMode="auto">
          <a:xfrm>
            <a:off x="6057900" y="2927350"/>
            <a:ext cx="162984" cy="1206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86" name="Oval 35"/>
          <p:cNvSpPr>
            <a:spLocks noChangeArrowheads="1"/>
          </p:cNvSpPr>
          <p:nvPr/>
        </p:nvSpPr>
        <p:spPr bwMode="auto">
          <a:xfrm>
            <a:off x="6663267" y="2927350"/>
            <a:ext cx="162984" cy="1206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88" name="Rectangle 7"/>
          <p:cNvSpPr>
            <a:spLocks noChangeArrowheads="1"/>
          </p:cNvSpPr>
          <p:nvPr/>
        </p:nvSpPr>
        <p:spPr bwMode="auto">
          <a:xfrm>
            <a:off x="5994400" y="2590800"/>
            <a:ext cx="2032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917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27" y="1841500"/>
            <a:ext cx="1126278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7"/>
          <p:cNvSpPr>
            <a:spLocks noChangeArrowheads="1"/>
          </p:cNvSpPr>
          <p:nvPr/>
        </p:nvSpPr>
        <p:spPr bwMode="auto">
          <a:xfrm>
            <a:off x="7029451" y="2574925"/>
            <a:ext cx="2032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15" name="Rectangle 10"/>
          <p:cNvSpPr>
            <a:spLocks noChangeArrowheads="1"/>
          </p:cNvSpPr>
          <p:nvPr/>
        </p:nvSpPr>
        <p:spPr bwMode="auto">
          <a:xfrm>
            <a:off x="4006851" y="2574925"/>
            <a:ext cx="2032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16" name="Rectangle 11"/>
          <p:cNvSpPr>
            <a:spLocks noChangeArrowheads="1"/>
          </p:cNvSpPr>
          <p:nvPr/>
        </p:nvSpPr>
        <p:spPr bwMode="auto">
          <a:xfrm>
            <a:off x="4140200" y="3060700"/>
            <a:ext cx="2032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17" name="Rectangle 12"/>
          <p:cNvSpPr>
            <a:spLocks noChangeArrowheads="1"/>
          </p:cNvSpPr>
          <p:nvPr/>
        </p:nvSpPr>
        <p:spPr bwMode="auto">
          <a:xfrm>
            <a:off x="4665133" y="3059113"/>
            <a:ext cx="2032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18" name="Rectangle 14"/>
          <p:cNvSpPr>
            <a:spLocks noChangeArrowheads="1"/>
          </p:cNvSpPr>
          <p:nvPr/>
        </p:nvSpPr>
        <p:spPr bwMode="auto">
          <a:xfrm>
            <a:off x="3920077" y="3076590"/>
            <a:ext cx="97367" cy="1365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19" name="Rectangle 15"/>
          <p:cNvSpPr>
            <a:spLocks noChangeArrowheads="1"/>
          </p:cNvSpPr>
          <p:nvPr/>
        </p:nvSpPr>
        <p:spPr bwMode="auto">
          <a:xfrm>
            <a:off x="3412077" y="3328988"/>
            <a:ext cx="97367" cy="3651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20" name="Rectangle 16"/>
          <p:cNvSpPr>
            <a:spLocks noChangeArrowheads="1"/>
          </p:cNvSpPr>
          <p:nvPr/>
        </p:nvSpPr>
        <p:spPr bwMode="auto">
          <a:xfrm>
            <a:off x="8828620" y="3125803"/>
            <a:ext cx="158749" cy="1555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21" name="Rectangle 17"/>
          <p:cNvSpPr>
            <a:spLocks noChangeArrowheads="1"/>
          </p:cNvSpPr>
          <p:nvPr/>
        </p:nvSpPr>
        <p:spPr bwMode="auto">
          <a:xfrm>
            <a:off x="4224867" y="2573353"/>
            <a:ext cx="366184" cy="1365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22" name="Rectangle 18"/>
          <p:cNvSpPr>
            <a:spLocks noChangeArrowheads="1"/>
          </p:cNvSpPr>
          <p:nvPr/>
        </p:nvSpPr>
        <p:spPr bwMode="auto">
          <a:xfrm>
            <a:off x="4887385" y="3213115"/>
            <a:ext cx="353483" cy="1555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23" name="Rectangle 19"/>
          <p:cNvSpPr>
            <a:spLocks noChangeArrowheads="1"/>
          </p:cNvSpPr>
          <p:nvPr/>
        </p:nvSpPr>
        <p:spPr bwMode="auto">
          <a:xfrm>
            <a:off x="7268635" y="2576528"/>
            <a:ext cx="207433" cy="1555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24" name="Rectangle 20"/>
          <p:cNvSpPr>
            <a:spLocks noChangeArrowheads="1"/>
          </p:cNvSpPr>
          <p:nvPr/>
        </p:nvSpPr>
        <p:spPr bwMode="auto">
          <a:xfrm>
            <a:off x="6400803" y="2590800"/>
            <a:ext cx="266700" cy="1476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25" name="Rectangle 27"/>
          <p:cNvSpPr>
            <a:spLocks noChangeArrowheads="1"/>
          </p:cNvSpPr>
          <p:nvPr/>
        </p:nvSpPr>
        <p:spPr bwMode="auto">
          <a:xfrm>
            <a:off x="4631267" y="1917700"/>
            <a:ext cx="1727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26" name="Rectangle 28"/>
          <p:cNvSpPr>
            <a:spLocks noChangeArrowheads="1"/>
          </p:cNvSpPr>
          <p:nvPr/>
        </p:nvSpPr>
        <p:spPr bwMode="auto">
          <a:xfrm>
            <a:off x="4529667" y="3822700"/>
            <a:ext cx="1930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27" name="Rectangle 29"/>
          <p:cNvSpPr>
            <a:spLocks noChangeArrowheads="1"/>
          </p:cNvSpPr>
          <p:nvPr/>
        </p:nvSpPr>
        <p:spPr bwMode="auto">
          <a:xfrm>
            <a:off x="4834467" y="3441700"/>
            <a:ext cx="203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28" name="Oval 30"/>
          <p:cNvSpPr>
            <a:spLocks noChangeArrowheads="1"/>
          </p:cNvSpPr>
          <p:nvPr/>
        </p:nvSpPr>
        <p:spPr bwMode="auto">
          <a:xfrm>
            <a:off x="4631267" y="2070100"/>
            <a:ext cx="15240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29" name="Oval 32"/>
          <p:cNvSpPr>
            <a:spLocks noChangeArrowheads="1"/>
          </p:cNvSpPr>
          <p:nvPr/>
        </p:nvSpPr>
        <p:spPr bwMode="auto">
          <a:xfrm>
            <a:off x="4876800" y="3730625"/>
            <a:ext cx="711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30" name="Arc 33"/>
          <p:cNvSpPr>
            <a:spLocks/>
          </p:cNvSpPr>
          <p:nvPr/>
        </p:nvSpPr>
        <p:spPr bwMode="auto">
          <a:xfrm flipV="1">
            <a:off x="3107267" y="3378200"/>
            <a:ext cx="203200" cy="76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31" name="Oval 35"/>
          <p:cNvSpPr>
            <a:spLocks noChangeArrowheads="1"/>
          </p:cNvSpPr>
          <p:nvPr/>
        </p:nvSpPr>
        <p:spPr bwMode="auto">
          <a:xfrm>
            <a:off x="3043767" y="3213115"/>
            <a:ext cx="74084" cy="555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32" name="Rectangle 43"/>
          <p:cNvSpPr>
            <a:spLocks noChangeArrowheads="1"/>
          </p:cNvSpPr>
          <p:nvPr/>
        </p:nvSpPr>
        <p:spPr bwMode="auto">
          <a:xfrm>
            <a:off x="4957243" y="3886202"/>
            <a:ext cx="398441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CO</a:t>
            </a:r>
          </a:p>
        </p:txBody>
      </p:sp>
      <p:sp>
        <p:nvSpPr>
          <p:cNvPr id="13333" name="Rectangle 44"/>
          <p:cNvSpPr>
            <a:spLocks noChangeArrowheads="1"/>
          </p:cNvSpPr>
          <p:nvPr/>
        </p:nvSpPr>
        <p:spPr bwMode="auto">
          <a:xfrm>
            <a:off x="2685440" y="1600202"/>
            <a:ext cx="1351652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NO, NO</a:t>
            </a:r>
            <a:r>
              <a:rPr lang="en-US" sz="1200" baseline="-250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NO</a:t>
            </a:r>
            <a:r>
              <a:rPr lang="en-US" sz="1200" baseline="-250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y</a:t>
            </a: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O</a:t>
            </a:r>
            <a:r>
              <a:rPr lang="en-US" sz="1200" baseline="-250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13334" name="Rectangle 45"/>
          <p:cNvSpPr>
            <a:spLocks noChangeArrowheads="1"/>
          </p:cNvSpPr>
          <p:nvPr/>
        </p:nvSpPr>
        <p:spPr bwMode="auto">
          <a:xfrm>
            <a:off x="1062225" y="3333758"/>
            <a:ext cx="790200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TDL H</a:t>
            </a:r>
            <a:r>
              <a:rPr lang="en-US" sz="1200" baseline="-250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O</a:t>
            </a:r>
          </a:p>
        </p:txBody>
      </p:sp>
      <p:sp>
        <p:nvSpPr>
          <p:cNvPr id="13335" name="Rectangle 46"/>
          <p:cNvSpPr>
            <a:spLocks noChangeArrowheads="1"/>
          </p:cNvSpPr>
          <p:nvPr/>
        </p:nvSpPr>
        <p:spPr bwMode="auto">
          <a:xfrm>
            <a:off x="985622" y="3806828"/>
            <a:ext cx="954007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Aerosol low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turbulence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inlet (LTI)</a:t>
            </a:r>
          </a:p>
        </p:txBody>
      </p:sp>
      <p:sp>
        <p:nvSpPr>
          <p:cNvPr id="13336" name="Rectangle 47"/>
          <p:cNvSpPr>
            <a:spLocks noChangeArrowheads="1"/>
          </p:cNvSpPr>
          <p:nvPr/>
        </p:nvSpPr>
        <p:spPr bwMode="auto">
          <a:xfrm>
            <a:off x="2362527" y="4379927"/>
            <a:ext cx="723275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WLOPC</a:t>
            </a:r>
          </a:p>
        </p:txBody>
      </p:sp>
      <p:sp>
        <p:nvSpPr>
          <p:cNvPr id="13337" name="Rectangle 48"/>
          <p:cNvSpPr>
            <a:spLocks noChangeArrowheads="1"/>
          </p:cNvSpPr>
          <p:nvPr/>
        </p:nvSpPr>
        <p:spPr bwMode="auto">
          <a:xfrm>
            <a:off x="3107277" y="3289315"/>
            <a:ext cx="97367" cy="730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38" name="Rectangle 49"/>
          <p:cNvSpPr>
            <a:spLocks noChangeArrowheads="1"/>
          </p:cNvSpPr>
          <p:nvPr/>
        </p:nvSpPr>
        <p:spPr bwMode="auto">
          <a:xfrm>
            <a:off x="3812127" y="3073400"/>
            <a:ext cx="97367" cy="1095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39" name="Rectangle 50"/>
          <p:cNvSpPr>
            <a:spLocks noChangeArrowheads="1"/>
          </p:cNvSpPr>
          <p:nvPr/>
        </p:nvSpPr>
        <p:spPr bwMode="auto">
          <a:xfrm>
            <a:off x="3230318" y="3922716"/>
            <a:ext cx="501084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8000"/>
                </a:solidFill>
                <a:latin typeface="Times" charset="0"/>
                <a:ea typeface="ＭＳ Ｐゴシック" charset="0"/>
                <a:cs typeface="ＭＳ Ｐゴシック" charset="0"/>
              </a:rPr>
              <a:t>CCN</a:t>
            </a:r>
          </a:p>
        </p:txBody>
      </p:sp>
      <p:sp>
        <p:nvSpPr>
          <p:cNvPr id="13340" name="Rectangle 51"/>
          <p:cNvSpPr>
            <a:spLocks noChangeArrowheads="1"/>
          </p:cNvSpPr>
          <p:nvPr/>
        </p:nvSpPr>
        <p:spPr bwMode="auto">
          <a:xfrm>
            <a:off x="2802467" y="4837113"/>
            <a:ext cx="1625600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CRD-AES; PAS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PSAP; UHSAS</a:t>
            </a:r>
          </a:p>
        </p:txBody>
      </p:sp>
      <p:sp>
        <p:nvSpPr>
          <p:cNvPr id="13341" name="Rectangle 52"/>
          <p:cNvSpPr>
            <a:spLocks noChangeArrowheads="1"/>
          </p:cNvSpPr>
          <p:nvPr/>
        </p:nvSpPr>
        <p:spPr bwMode="auto">
          <a:xfrm>
            <a:off x="4324938" y="4379928"/>
            <a:ext cx="839142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SP2; AMS</a:t>
            </a:r>
          </a:p>
        </p:txBody>
      </p:sp>
      <p:sp>
        <p:nvSpPr>
          <p:cNvPr id="13342" name="Rectangle 55"/>
          <p:cNvSpPr>
            <a:spLocks noChangeArrowheads="1"/>
          </p:cNvSpPr>
          <p:nvPr/>
        </p:nvSpPr>
        <p:spPr bwMode="auto">
          <a:xfrm>
            <a:off x="645674" y="5410201"/>
            <a:ext cx="1326987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i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Operator seats:</a:t>
            </a:r>
            <a:endParaRPr lang="en-US" sz="1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NO</a:t>
            </a:r>
            <a:r>
              <a:rPr lang="en-US" sz="1200" baseline="-250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y</a:t>
            </a: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O</a:t>
            </a:r>
            <a:r>
              <a:rPr lang="en-US" sz="1200" baseline="-250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: C3X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CRDS: Sta. 2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PILS/AMS: Sta. 3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CIMS: Galley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rotating: Galley</a:t>
            </a:r>
          </a:p>
        </p:txBody>
      </p:sp>
      <p:sp>
        <p:nvSpPr>
          <p:cNvPr id="13343" name="Rectangle 58"/>
          <p:cNvSpPr>
            <a:spLocks noChangeArrowheads="1"/>
          </p:cNvSpPr>
          <p:nvPr/>
        </p:nvSpPr>
        <p:spPr bwMode="auto">
          <a:xfrm>
            <a:off x="7947725" y="4219590"/>
            <a:ext cx="864339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NO</a:t>
            </a:r>
            <a:r>
              <a:rPr lang="en-US" sz="1200" baseline="-250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N</a:t>
            </a:r>
            <a:r>
              <a:rPr lang="en-US" sz="1200" baseline="-250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O</a:t>
            </a:r>
            <a:r>
              <a:rPr lang="en-US" sz="1200" baseline="-250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5</a:t>
            </a:r>
            <a:endParaRPr lang="en-US" sz="12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44" name="Rectangle 60"/>
          <p:cNvSpPr>
            <a:spLocks noChangeArrowheads="1"/>
          </p:cNvSpPr>
          <p:nvPr/>
        </p:nvSpPr>
        <p:spPr bwMode="auto">
          <a:xfrm>
            <a:off x="8601469" y="2286015"/>
            <a:ext cx="928459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NH</a:t>
            </a:r>
            <a:r>
              <a:rPr lang="en-US" sz="1200" baseline="-250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; HNO</a:t>
            </a:r>
            <a:r>
              <a:rPr lang="en-US" sz="1200" baseline="-250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13345" name="Rectangle 61"/>
          <p:cNvSpPr>
            <a:spLocks noChangeArrowheads="1"/>
          </p:cNvSpPr>
          <p:nvPr/>
        </p:nvSpPr>
        <p:spPr bwMode="auto">
          <a:xfrm>
            <a:off x="7620000" y="1600201"/>
            <a:ext cx="9144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8000"/>
                </a:solidFill>
                <a:latin typeface="Times" charset="0"/>
                <a:ea typeface="ＭＳ Ｐゴシック" charset="0"/>
                <a:cs typeface="ＭＳ Ｐゴシック" charset="0"/>
              </a:rPr>
              <a:t>Acid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8000"/>
                </a:solidFill>
                <a:latin typeface="Times" charset="0"/>
                <a:ea typeface="ＭＳ Ｐゴシック" charset="0"/>
                <a:cs typeface="ＭＳ Ｐゴシック" charset="0"/>
              </a:rPr>
              <a:t>CIMS</a:t>
            </a:r>
          </a:p>
        </p:txBody>
      </p:sp>
      <p:sp>
        <p:nvSpPr>
          <p:cNvPr id="13346" name="Rectangle 63"/>
          <p:cNvSpPr>
            <a:spLocks noChangeArrowheads="1"/>
          </p:cNvSpPr>
          <p:nvPr/>
        </p:nvSpPr>
        <p:spPr bwMode="auto">
          <a:xfrm>
            <a:off x="4470400" y="1600202"/>
            <a:ext cx="1828800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iWAS2; NMASS</a:t>
            </a:r>
          </a:p>
        </p:txBody>
      </p:sp>
      <p:cxnSp>
        <p:nvCxnSpPr>
          <p:cNvPr id="13347" name="AutoShape 65"/>
          <p:cNvCxnSpPr>
            <a:cxnSpLocks noChangeShapeType="1"/>
            <a:stCxn id="13332" idx="0"/>
            <a:endCxn id="13329" idx="4"/>
          </p:cNvCxnSpPr>
          <p:nvPr/>
        </p:nvCxnSpPr>
        <p:spPr bwMode="auto">
          <a:xfrm flipV="1">
            <a:off x="5156464" y="3806825"/>
            <a:ext cx="75936" cy="793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48" name="AutoShape 66"/>
          <p:cNvCxnSpPr>
            <a:cxnSpLocks noChangeShapeType="1"/>
            <a:stCxn id="13346" idx="2"/>
            <a:endCxn id="13328" idx="0"/>
          </p:cNvCxnSpPr>
          <p:nvPr/>
        </p:nvCxnSpPr>
        <p:spPr bwMode="auto">
          <a:xfrm>
            <a:off x="5384801" y="1884365"/>
            <a:ext cx="8467" cy="1857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49" name="AutoShape 67"/>
          <p:cNvCxnSpPr>
            <a:cxnSpLocks noChangeShapeType="1"/>
            <a:stCxn id="13333" idx="2"/>
            <a:endCxn id="13315" idx="0"/>
          </p:cNvCxnSpPr>
          <p:nvPr/>
        </p:nvCxnSpPr>
        <p:spPr bwMode="auto">
          <a:xfrm>
            <a:off x="3361266" y="1877201"/>
            <a:ext cx="747185" cy="69772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50" name="AutoShape 68"/>
          <p:cNvCxnSpPr>
            <a:cxnSpLocks noChangeShapeType="1"/>
            <a:stCxn id="13333" idx="2"/>
            <a:endCxn id="13321" idx="0"/>
          </p:cNvCxnSpPr>
          <p:nvPr/>
        </p:nvCxnSpPr>
        <p:spPr bwMode="auto">
          <a:xfrm>
            <a:off x="3361266" y="1877201"/>
            <a:ext cx="1046693" cy="69615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51" name="AutoShape 77"/>
          <p:cNvCxnSpPr>
            <a:cxnSpLocks noChangeShapeType="1"/>
            <a:stCxn id="13334" idx="3"/>
            <a:endCxn id="13331" idx="1"/>
          </p:cNvCxnSpPr>
          <p:nvPr/>
        </p:nvCxnSpPr>
        <p:spPr bwMode="auto">
          <a:xfrm flipV="1">
            <a:off x="1852425" y="3221252"/>
            <a:ext cx="1202191" cy="25100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52" name="AutoShape 80"/>
          <p:cNvCxnSpPr>
            <a:cxnSpLocks noChangeShapeType="1"/>
            <a:stCxn id="13339" idx="0"/>
            <a:endCxn id="13318" idx="2"/>
          </p:cNvCxnSpPr>
          <p:nvPr/>
        </p:nvCxnSpPr>
        <p:spPr bwMode="auto">
          <a:xfrm flipV="1">
            <a:off x="3480860" y="3213115"/>
            <a:ext cx="487901" cy="70960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53" name="AutoShape 82"/>
          <p:cNvCxnSpPr>
            <a:cxnSpLocks noChangeShapeType="1"/>
            <a:stCxn id="13340" idx="0"/>
            <a:endCxn id="13316" idx="2"/>
          </p:cNvCxnSpPr>
          <p:nvPr/>
        </p:nvCxnSpPr>
        <p:spPr bwMode="auto">
          <a:xfrm flipV="1">
            <a:off x="3615268" y="3365505"/>
            <a:ext cx="626533" cy="14716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54" name="AutoShape 84"/>
          <p:cNvCxnSpPr>
            <a:cxnSpLocks noChangeShapeType="1"/>
            <a:stCxn id="13335" idx="3"/>
            <a:endCxn id="13330" idx="0"/>
          </p:cNvCxnSpPr>
          <p:nvPr/>
        </p:nvCxnSpPr>
        <p:spPr bwMode="auto">
          <a:xfrm flipV="1">
            <a:off x="1939629" y="3454400"/>
            <a:ext cx="1167638" cy="67559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55" name="AutoShape 85"/>
          <p:cNvCxnSpPr>
            <a:cxnSpLocks noChangeShapeType="1"/>
            <a:stCxn id="13336" idx="0"/>
            <a:endCxn id="13319" idx="2"/>
          </p:cNvCxnSpPr>
          <p:nvPr/>
        </p:nvCxnSpPr>
        <p:spPr bwMode="auto">
          <a:xfrm flipV="1">
            <a:off x="2724165" y="3365500"/>
            <a:ext cx="736596" cy="101442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56" name="Rectangle 92"/>
          <p:cNvSpPr>
            <a:spLocks noChangeArrowheads="1"/>
          </p:cNvSpPr>
          <p:nvPr/>
        </p:nvSpPr>
        <p:spPr bwMode="auto">
          <a:xfrm>
            <a:off x="2844810" y="152403"/>
            <a:ext cx="6506633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2400" smtClean="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42</a:t>
            </a:r>
            <a:r>
              <a:rPr lang="en-US" sz="24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RF layout - SENEX 2013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NOAA-CSD	    version 4	11-09-2012</a:t>
            </a:r>
          </a:p>
        </p:txBody>
      </p:sp>
      <p:sp>
        <p:nvSpPr>
          <p:cNvPr id="13357" name="Rectangle 96"/>
          <p:cNvSpPr>
            <a:spLocks noChangeArrowheads="1"/>
          </p:cNvSpPr>
          <p:nvPr/>
        </p:nvSpPr>
        <p:spPr bwMode="auto">
          <a:xfrm>
            <a:off x="5240867" y="3052763"/>
            <a:ext cx="2032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58" name="Rectangle 97"/>
          <p:cNvSpPr>
            <a:spLocks noChangeArrowheads="1"/>
          </p:cNvSpPr>
          <p:nvPr/>
        </p:nvSpPr>
        <p:spPr bwMode="auto">
          <a:xfrm>
            <a:off x="7330028" y="2746375"/>
            <a:ext cx="146049" cy="1095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59" name="Rectangle 99"/>
          <p:cNvSpPr>
            <a:spLocks noChangeArrowheads="1"/>
          </p:cNvSpPr>
          <p:nvPr/>
        </p:nvSpPr>
        <p:spPr bwMode="auto">
          <a:xfrm>
            <a:off x="6253370" y="4419615"/>
            <a:ext cx="538278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PANs</a:t>
            </a:r>
            <a:endParaRPr lang="en-US" sz="1200" smtClean="0">
              <a:solidFill>
                <a:srgbClr val="FF66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3360" name="AutoShape 112"/>
          <p:cNvCxnSpPr>
            <a:cxnSpLocks noChangeShapeType="1"/>
            <a:stCxn id="13344" idx="1"/>
            <a:endCxn id="13323" idx="0"/>
          </p:cNvCxnSpPr>
          <p:nvPr/>
        </p:nvCxnSpPr>
        <p:spPr bwMode="auto">
          <a:xfrm flipH="1">
            <a:off x="7372352" y="2424515"/>
            <a:ext cx="1229117" cy="1520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61" name="AutoShape 113"/>
          <p:cNvCxnSpPr>
            <a:cxnSpLocks noChangeShapeType="1"/>
            <a:stCxn id="13344" idx="1"/>
            <a:endCxn id="13314" idx="0"/>
          </p:cNvCxnSpPr>
          <p:nvPr/>
        </p:nvCxnSpPr>
        <p:spPr bwMode="auto">
          <a:xfrm flipH="1">
            <a:off x="7131051" y="2424515"/>
            <a:ext cx="1470418" cy="15041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62" name="AutoShape 114"/>
          <p:cNvCxnSpPr>
            <a:cxnSpLocks noChangeShapeType="1"/>
            <a:stCxn id="13344" idx="1"/>
            <a:endCxn id="13358" idx="3"/>
          </p:cNvCxnSpPr>
          <p:nvPr/>
        </p:nvCxnSpPr>
        <p:spPr bwMode="auto">
          <a:xfrm flipH="1">
            <a:off x="7476077" y="2424515"/>
            <a:ext cx="1125392" cy="37662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63" name="Oval 123"/>
          <p:cNvSpPr>
            <a:spLocks noChangeArrowheads="1"/>
          </p:cNvSpPr>
          <p:nvPr/>
        </p:nvSpPr>
        <p:spPr bwMode="auto">
          <a:xfrm>
            <a:off x="5037667" y="4910138"/>
            <a:ext cx="711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64" name="Rectangle 124"/>
          <p:cNvSpPr>
            <a:spLocks noChangeArrowheads="1"/>
          </p:cNvSpPr>
          <p:nvPr/>
        </p:nvSpPr>
        <p:spPr bwMode="auto">
          <a:xfrm>
            <a:off x="5106386" y="5294328"/>
            <a:ext cx="594934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cloud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probes</a:t>
            </a:r>
          </a:p>
        </p:txBody>
      </p:sp>
      <p:cxnSp>
        <p:nvCxnSpPr>
          <p:cNvPr id="13365" name="AutoShape 127"/>
          <p:cNvCxnSpPr>
            <a:cxnSpLocks noChangeShapeType="1"/>
            <a:stCxn id="13359" idx="1"/>
            <a:endCxn id="13357" idx="2"/>
          </p:cNvCxnSpPr>
          <p:nvPr/>
        </p:nvCxnSpPr>
        <p:spPr bwMode="auto">
          <a:xfrm flipH="1" flipV="1">
            <a:off x="5342467" y="3357563"/>
            <a:ext cx="910903" cy="120055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66" name="AutoShape 129"/>
          <p:cNvCxnSpPr>
            <a:cxnSpLocks noChangeShapeType="1"/>
            <a:stCxn id="13371" idx="2"/>
            <a:endCxn id="13343" idx="1"/>
          </p:cNvCxnSpPr>
          <p:nvPr/>
        </p:nvCxnSpPr>
        <p:spPr bwMode="auto">
          <a:xfrm>
            <a:off x="6438900" y="3357563"/>
            <a:ext cx="1508825" cy="100052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67" name="Rectangle 130"/>
          <p:cNvSpPr>
            <a:spLocks noChangeArrowheads="1"/>
          </p:cNvSpPr>
          <p:nvPr/>
        </p:nvSpPr>
        <p:spPr bwMode="auto">
          <a:xfrm>
            <a:off x="7139517" y="3192478"/>
            <a:ext cx="243416" cy="1555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68" name="Rectangle 131"/>
          <p:cNvSpPr>
            <a:spLocks noChangeArrowheads="1"/>
          </p:cNvSpPr>
          <p:nvPr/>
        </p:nvSpPr>
        <p:spPr bwMode="auto">
          <a:xfrm>
            <a:off x="7865686" y="3617920"/>
            <a:ext cx="740557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PTR-MS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8000"/>
                </a:solidFill>
                <a:latin typeface="Times" charset="0"/>
                <a:ea typeface="ＭＳ Ｐゴシック" charset="0"/>
                <a:cs typeface="ＭＳ Ｐゴシック" charset="0"/>
              </a:rPr>
              <a:t>HCHO</a:t>
            </a:r>
          </a:p>
        </p:txBody>
      </p:sp>
      <p:cxnSp>
        <p:nvCxnSpPr>
          <p:cNvPr id="13369" name="AutoShape 132"/>
          <p:cNvCxnSpPr>
            <a:cxnSpLocks noChangeShapeType="1"/>
            <a:stCxn id="13367" idx="2"/>
            <a:endCxn id="13368" idx="0"/>
          </p:cNvCxnSpPr>
          <p:nvPr/>
        </p:nvCxnSpPr>
        <p:spPr bwMode="auto">
          <a:xfrm>
            <a:off x="7261225" y="3348053"/>
            <a:ext cx="974740" cy="26986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70" name="Rectangle 133"/>
          <p:cNvSpPr>
            <a:spLocks noChangeArrowheads="1"/>
          </p:cNvSpPr>
          <p:nvPr/>
        </p:nvSpPr>
        <p:spPr bwMode="auto">
          <a:xfrm>
            <a:off x="6246284" y="2955925"/>
            <a:ext cx="406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71" name="Rectangle 134"/>
          <p:cNvSpPr>
            <a:spLocks noChangeArrowheads="1"/>
          </p:cNvSpPr>
          <p:nvPr/>
        </p:nvSpPr>
        <p:spPr bwMode="auto">
          <a:xfrm>
            <a:off x="6337300" y="3052763"/>
            <a:ext cx="2032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72" name="Oval 135"/>
          <p:cNvSpPr>
            <a:spLocks noChangeArrowheads="1"/>
          </p:cNvSpPr>
          <p:nvPr/>
        </p:nvSpPr>
        <p:spPr bwMode="auto">
          <a:xfrm>
            <a:off x="5044017" y="4973638"/>
            <a:ext cx="711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73" name="Oval 136"/>
          <p:cNvSpPr>
            <a:spLocks noChangeArrowheads="1"/>
          </p:cNvSpPr>
          <p:nvPr/>
        </p:nvSpPr>
        <p:spPr bwMode="auto">
          <a:xfrm>
            <a:off x="5037667" y="4852988"/>
            <a:ext cx="711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74" name="Rectangle 137"/>
          <p:cNvSpPr>
            <a:spLocks noChangeArrowheads="1"/>
          </p:cNvSpPr>
          <p:nvPr/>
        </p:nvSpPr>
        <p:spPr bwMode="auto">
          <a:xfrm>
            <a:off x="8636000" y="1600201"/>
            <a:ext cx="9144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ACES glyoxal</a:t>
            </a:r>
          </a:p>
        </p:txBody>
      </p:sp>
      <p:cxnSp>
        <p:nvCxnSpPr>
          <p:cNvPr id="13375" name="AutoShape 138"/>
          <p:cNvCxnSpPr>
            <a:cxnSpLocks noChangeShapeType="1"/>
            <a:stCxn id="13324" idx="0"/>
            <a:endCxn id="13345" idx="2"/>
          </p:cNvCxnSpPr>
          <p:nvPr/>
        </p:nvCxnSpPr>
        <p:spPr bwMode="auto">
          <a:xfrm flipV="1">
            <a:off x="6534161" y="2062178"/>
            <a:ext cx="1543049" cy="528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76" name="Rectangle 139"/>
          <p:cNvSpPr>
            <a:spLocks noChangeArrowheads="1"/>
          </p:cNvSpPr>
          <p:nvPr/>
        </p:nvSpPr>
        <p:spPr bwMode="auto">
          <a:xfrm>
            <a:off x="6718310" y="2584465"/>
            <a:ext cx="207433" cy="1555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3377" name="AutoShape 141"/>
          <p:cNvCxnSpPr>
            <a:cxnSpLocks noChangeShapeType="1"/>
            <a:stCxn id="13376" idx="0"/>
            <a:endCxn id="13374" idx="2"/>
          </p:cNvCxnSpPr>
          <p:nvPr/>
        </p:nvCxnSpPr>
        <p:spPr bwMode="auto">
          <a:xfrm flipV="1">
            <a:off x="6822027" y="2062178"/>
            <a:ext cx="2271183" cy="5222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78" name="Straight Connector 83"/>
          <p:cNvCxnSpPr>
            <a:cxnSpLocks noChangeShapeType="1"/>
            <a:stCxn id="13341" idx="0"/>
            <a:endCxn id="13317" idx="2"/>
          </p:cNvCxnSpPr>
          <p:nvPr/>
        </p:nvCxnSpPr>
        <p:spPr bwMode="auto">
          <a:xfrm flipV="1">
            <a:off x="4744509" y="3363913"/>
            <a:ext cx="22224" cy="10160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79" name="Straight Connector 84"/>
          <p:cNvCxnSpPr>
            <a:cxnSpLocks noChangeShapeType="1"/>
            <a:stCxn id="13364" idx="0"/>
            <a:endCxn id="13372" idx="4"/>
          </p:cNvCxnSpPr>
          <p:nvPr/>
        </p:nvCxnSpPr>
        <p:spPr bwMode="auto">
          <a:xfrm flipH="1" flipV="1">
            <a:off x="5399617" y="5049838"/>
            <a:ext cx="4236" cy="2444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80" name="Rectangle 61"/>
          <p:cNvSpPr>
            <a:spLocks noChangeArrowheads="1"/>
          </p:cNvSpPr>
          <p:nvPr/>
        </p:nvSpPr>
        <p:spPr bwMode="auto">
          <a:xfrm>
            <a:off x="6400800" y="1595438"/>
            <a:ext cx="1117600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SO</a:t>
            </a:r>
            <a:r>
              <a:rPr lang="en-US" sz="1200" baseline="-250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2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CO</a:t>
            </a:r>
            <a:r>
              <a:rPr lang="en-US" sz="1200" baseline="-250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CH</a:t>
            </a:r>
            <a:r>
              <a:rPr lang="en-US" sz="1200" baseline="-250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4</a:t>
            </a:r>
          </a:p>
        </p:txBody>
      </p:sp>
      <p:cxnSp>
        <p:nvCxnSpPr>
          <p:cNvPr id="13381" name="AutoShape 138"/>
          <p:cNvCxnSpPr>
            <a:cxnSpLocks noChangeShapeType="1"/>
            <a:stCxn id="13388" idx="0"/>
            <a:endCxn id="13380" idx="2"/>
          </p:cNvCxnSpPr>
          <p:nvPr/>
        </p:nvCxnSpPr>
        <p:spPr bwMode="auto">
          <a:xfrm flipV="1">
            <a:off x="6096000" y="2057400"/>
            <a:ext cx="8636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82" name="Rectangle 55"/>
          <p:cNvSpPr>
            <a:spLocks noChangeArrowheads="1"/>
          </p:cNvSpPr>
          <p:nvPr/>
        </p:nvSpPr>
        <p:spPr bwMode="auto">
          <a:xfrm>
            <a:off x="9038319" y="5486401"/>
            <a:ext cx="193856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i="1" smtClean="0">
                <a:solidFill>
                  <a:srgbClr val="008000"/>
                </a:solidFill>
                <a:latin typeface="Times" charset="0"/>
                <a:ea typeface="ＭＳ Ｐゴシック" charset="0"/>
                <a:cs typeface="ＭＳ Ｐゴシック" charset="0"/>
              </a:rPr>
              <a:t>Non CSD collaborators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CCN: Nenes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HCHO: Hanisco/Keutsch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Acid CIMS: Thornton</a:t>
            </a:r>
          </a:p>
        </p:txBody>
      </p:sp>
      <p:sp>
        <p:nvSpPr>
          <p:cNvPr id="13383" name="Oval 35"/>
          <p:cNvSpPr>
            <a:spLocks noChangeArrowheads="1"/>
          </p:cNvSpPr>
          <p:nvPr/>
        </p:nvSpPr>
        <p:spPr bwMode="auto">
          <a:xfrm>
            <a:off x="6057900" y="2927350"/>
            <a:ext cx="162984" cy="1206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84" name="Rectangle 58"/>
          <p:cNvSpPr>
            <a:spLocks noChangeArrowheads="1"/>
          </p:cNvSpPr>
          <p:nvPr/>
        </p:nvSpPr>
        <p:spPr bwMode="auto">
          <a:xfrm>
            <a:off x="6197601" y="3886202"/>
            <a:ext cx="897467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jNO</a:t>
            </a:r>
            <a:r>
              <a:rPr lang="en-US" sz="1200" baseline="-250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jO</a:t>
            </a:r>
            <a:r>
              <a:rPr lang="en-US" sz="1200" baseline="-250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cxnSp>
        <p:nvCxnSpPr>
          <p:cNvPr id="13385" name="AutoShape 129"/>
          <p:cNvCxnSpPr>
            <a:cxnSpLocks noChangeShapeType="1"/>
            <a:stCxn id="13383" idx="4"/>
            <a:endCxn id="13384" idx="0"/>
          </p:cNvCxnSpPr>
          <p:nvPr/>
        </p:nvCxnSpPr>
        <p:spPr bwMode="auto">
          <a:xfrm>
            <a:off x="6139392" y="3048000"/>
            <a:ext cx="506943" cy="83820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86" name="Oval 35"/>
          <p:cNvSpPr>
            <a:spLocks noChangeArrowheads="1"/>
          </p:cNvSpPr>
          <p:nvPr/>
        </p:nvSpPr>
        <p:spPr bwMode="auto">
          <a:xfrm>
            <a:off x="6663267" y="2927350"/>
            <a:ext cx="162984" cy="1206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3387" name="AutoShape 129"/>
          <p:cNvCxnSpPr>
            <a:cxnSpLocks noChangeShapeType="1"/>
            <a:stCxn id="13386" idx="4"/>
            <a:endCxn id="13384" idx="0"/>
          </p:cNvCxnSpPr>
          <p:nvPr/>
        </p:nvCxnSpPr>
        <p:spPr bwMode="auto">
          <a:xfrm flipH="1">
            <a:off x="6646335" y="3048000"/>
            <a:ext cx="98424" cy="83820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88" name="Rectangle 7"/>
          <p:cNvSpPr>
            <a:spLocks noChangeArrowheads="1"/>
          </p:cNvSpPr>
          <p:nvPr/>
        </p:nvSpPr>
        <p:spPr bwMode="auto">
          <a:xfrm>
            <a:off x="5994400" y="2590800"/>
            <a:ext cx="2032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749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19" y="1841500"/>
            <a:ext cx="1126278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Rectangle 7"/>
          <p:cNvSpPr>
            <a:spLocks noChangeArrowheads="1"/>
          </p:cNvSpPr>
          <p:nvPr/>
        </p:nvSpPr>
        <p:spPr bwMode="auto">
          <a:xfrm>
            <a:off x="7029451" y="2574925"/>
            <a:ext cx="2032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5" name="Rectangle 10"/>
          <p:cNvSpPr>
            <a:spLocks noChangeArrowheads="1"/>
          </p:cNvSpPr>
          <p:nvPr/>
        </p:nvSpPr>
        <p:spPr bwMode="auto">
          <a:xfrm>
            <a:off x="4006851" y="2574925"/>
            <a:ext cx="2032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6" name="Rectangle 11"/>
          <p:cNvSpPr>
            <a:spLocks noChangeArrowheads="1"/>
          </p:cNvSpPr>
          <p:nvPr/>
        </p:nvSpPr>
        <p:spPr bwMode="auto">
          <a:xfrm>
            <a:off x="4140200" y="3060700"/>
            <a:ext cx="2032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7" name="Rectangle 12"/>
          <p:cNvSpPr>
            <a:spLocks noChangeArrowheads="1"/>
          </p:cNvSpPr>
          <p:nvPr/>
        </p:nvSpPr>
        <p:spPr bwMode="auto">
          <a:xfrm>
            <a:off x="4665133" y="3059113"/>
            <a:ext cx="2032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8" name="Rectangle 14"/>
          <p:cNvSpPr>
            <a:spLocks noChangeArrowheads="1"/>
          </p:cNvSpPr>
          <p:nvPr/>
        </p:nvSpPr>
        <p:spPr bwMode="auto">
          <a:xfrm>
            <a:off x="3920069" y="3076578"/>
            <a:ext cx="97367" cy="1365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9" name="Rectangle 15"/>
          <p:cNvSpPr>
            <a:spLocks noChangeArrowheads="1"/>
          </p:cNvSpPr>
          <p:nvPr/>
        </p:nvSpPr>
        <p:spPr bwMode="auto">
          <a:xfrm>
            <a:off x="3412068" y="3328988"/>
            <a:ext cx="97367" cy="3651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40" name="Rectangle 16"/>
          <p:cNvSpPr>
            <a:spLocks noChangeArrowheads="1"/>
          </p:cNvSpPr>
          <p:nvPr/>
        </p:nvSpPr>
        <p:spPr bwMode="auto">
          <a:xfrm>
            <a:off x="8828619" y="3125791"/>
            <a:ext cx="158749" cy="1555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41" name="Rectangle 17"/>
          <p:cNvSpPr>
            <a:spLocks noChangeArrowheads="1"/>
          </p:cNvSpPr>
          <p:nvPr/>
        </p:nvSpPr>
        <p:spPr bwMode="auto">
          <a:xfrm>
            <a:off x="4224867" y="2573341"/>
            <a:ext cx="366184" cy="1365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42" name="Rectangle 18"/>
          <p:cNvSpPr>
            <a:spLocks noChangeArrowheads="1"/>
          </p:cNvSpPr>
          <p:nvPr/>
        </p:nvSpPr>
        <p:spPr bwMode="auto">
          <a:xfrm>
            <a:off x="4887385" y="3213103"/>
            <a:ext cx="353483" cy="1555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43" name="Rectangle 19"/>
          <p:cNvSpPr>
            <a:spLocks noChangeArrowheads="1"/>
          </p:cNvSpPr>
          <p:nvPr/>
        </p:nvSpPr>
        <p:spPr bwMode="auto">
          <a:xfrm>
            <a:off x="7268635" y="2576516"/>
            <a:ext cx="207433" cy="1555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44" name="Rectangle 20"/>
          <p:cNvSpPr>
            <a:spLocks noChangeArrowheads="1"/>
          </p:cNvSpPr>
          <p:nvPr/>
        </p:nvSpPr>
        <p:spPr bwMode="auto">
          <a:xfrm>
            <a:off x="6400802" y="2590800"/>
            <a:ext cx="266700" cy="1476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45" name="Rectangle 27"/>
          <p:cNvSpPr>
            <a:spLocks noChangeArrowheads="1"/>
          </p:cNvSpPr>
          <p:nvPr/>
        </p:nvSpPr>
        <p:spPr bwMode="auto">
          <a:xfrm>
            <a:off x="4631267" y="1917700"/>
            <a:ext cx="1727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46" name="Rectangle 28"/>
          <p:cNvSpPr>
            <a:spLocks noChangeArrowheads="1"/>
          </p:cNvSpPr>
          <p:nvPr/>
        </p:nvSpPr>
        <p:spPr bwMode="auto">
          <a:xfrm>
            <a:off x="4529667" y="3822700"/>
            <a:ext cx="19304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47" name="Rectangle 29"/>
          <p:cNvSpPr>
            <a:spLocks noChangeArrowheads="1"/>
          </p:cNvSpPr>
          <p:nvPr/>
        </p:nvSpPr>
        <p:spPr bwMode="auto">
          <a:xfrm>
            <a:off x="4834467" y="3441700"/>
            <a:ext cx="203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48" name="Oval 30"/>
          <p:cNvSpPr>
            <a:spLocks noChangeArrowheads="1"/>
          </p:cNvSpPr>
          <p:nvPr/>
        </p:nvSpPr>
        <p:spPr bwMode="auto">
          <a:xfrm>
            <a:off x="4631267" y="2070100"/>
            <a:ext cx="15240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49" name="Oval 32"/>
          <p:cNvSpPr>
            <a:spLocks noChangeArrowheads="1"/>
          </p:cNvSpPr>
          <p:nvPr/>
        </p:nvSpPr>
        <p:spPr bwMode="auto">
          <a:xfrm>
            <a:off x="4876800" y="3730625"/>
            <a:ext cx="711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50" name="Arc 33"/>
          <p:cNvSpPr>
            <a:spLocks/>
          </p:cNvSpPr>
          <p:nvPr/>
        </p:nvSpPr>
        <p:spPr bwMode="auto">
          <a:xfrm flipV="1">
            <a:off x="3107267" y="3378200"/>
            <a:ext cx="203200" cy="76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51" name="Oval 35"/>
          <p:cNvSpPr>
            <a:spLocks noChangeArrowheads="1"/>
          </p:cNvSpPr>
          <p:nvPr/>
        </p:nvSpPr>
        <p:spPr bwMode="auto">
          <a:xfrm>
            <a:off x="3043767" y="3213103"/>
            <a:ext cx="74084" cy="555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52" name="Rectangle 43"/>
          <p:cNvSpPr>
            <a:spLocks noChangeArrowheads="1"/>
          </p:cNvSpPr>
          <p:nvPr/>
        </p:nvSpPr>
        <p:spPr bwMode="auto">
          <a:xfrm>
            <a:off x="4957235" y="3886202"/>
            <a:ext cx="398441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CO</a:t>
            </a:r>
          </a:p>
        </p:txBody>
      </p:sp>
      <p:sp>
        <p:nvSpPr>
          <p:cNvPr id="18453" name="Rectangle 44"/>
          <p:cNvSpPr>
            <a:spLocks noChangeArrowheads="1"/>
          </p:cNvSpPr>
          <p:nvPr/>
        </p:nvSpPr>
        <p:spPr bwMode="auto">
          <a:xfrm>
            <a:off x="2685440" y="1600202"/>
            <a:ext cx="1351652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NO, NO</a:t>
            </a:r>
            <a:r>
              <a:rPr lang="en-US" sz="1200" baseline="-250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NO</a:t>
            </a:r>
            <a:r>
              <a:rPr lang="en-US" sz="1200" baseline="-250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y</a:t>
            </a: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O</a:t>
            </a:r>
            <a:r>
              <a:rPr lang="en-US" sz="1200" baseline="-250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18454" name="Rectangle 45"/>
          <p:cNvSpPr>
            <a:spLocks noChangeArrowheads="1"/>
          </p:cNvSpPr>
          <p:nvPr/>
        </p:nvSpPr>
        <p:spPr bwMode="auto">
          <a:xfrm>
            <a:off x="1062225" y="3333753"/>
            <a:ext cx="790200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TDL H</a:t>
            </a:r>
            <a:r>
              <a:rPr lang="en-US" sz="1200" baseline="-250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O</a:t>
            </a:r>
          </a:p>
        </p:txBody>
      </p:sp>
      <p:sp>
        <p:nvSpPr>
          <p:cNvPr id="18455" name="Rectangle 46"/>
          <p:cNvSpPr>
            <a:spLocks noChangeArrowheads="1"/>
          </p:cNvSpPr>
          <p:nvPr/>
        </p:nvSpPr>
        <p:spPr bwMode="auto">
          <a:xfrm>
            <a:off x="985614" y="3806827"/>
            <a:ext cx="954007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Aerosol low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turbulence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inlet (LTI)</a:t>
            </a:r>
          </a:p>
        </p:txBody>
      </p:sp>
      <p:sp>
        <p:nvSpPr>
          <p:cNvPr id="18456" name="Rectangle 47"/>
          <p:cNvSpPr>
            <a:spLocks noChangeArrowheads="1"/>
          </p:cNvSpPr>
          <p:nvPr/>
        </p:nvSpPr>
        <p:spPr bwMode="auto">
          <a:xfrm>
            <a:off x="2362515" y="4379915"/>
            <a:ext cx="723275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WLOPC</a:t>
            </a:r>
          </a:p>
        </p:txBody>
      </p:sp>
      <p:sp>
        <p:nvSpPr>
          <p:cNvPr id="18457" name="Rectangle 48"/>
          <p:cNvSpPr>
            <a:spLocks noChangeArrowheads="1"/>
          </p:cNvSpPr>
          <p:nvPr/>
        </p:nvSpPr>
        <p:spPr bwMode="auto">
          <a:xfrm>
            <a:off x="3107269" y="3289303"/>
            <a:ext cx="97367" cy="730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58" name="Rectangle 49"/>
          <p:cNvSpPr>
            <a:spLocks noChangeArrowheads="1"/>
          </p:cNvSpPr>
          <p:nvPr/>
        </p:nvSpPr>
        <p:spPr bwMode="auto">
          <a:xfrm>
            <a:off x="3812119" y="3073400"/>
            <a:ext cx="97367" cy="1095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59" name="Rectangle 50"/>
          <p:cNvSpPr>
            <a:spLocks noChangeArrowheads="1"/>
          </p:cNvSpPr>
          <p:nvPr/>
        </p:nvSpPr>
        <p:spPr bwMode="auto">
          <a:xfrm>
            <a:off x="3230318" y="3922715"/>
            <a:ext cx="501084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8000"/>
                </a:solidFill>
                <a:latin typeface="Times" charset="0"/>
                <a:ea typeface="ＭＳ Ｐゴシック" charset="0"/>
                <a:cs typeface="ＭＳ Ｐゴシック" charset="0"/>
              </a:rPr>
              <a:t>CCN</a:t>
            </a:r>
          </a:p>
        </p:txBody>
      </p:sp>
      <p:sp>
        <p:nvSpPr>
          <p:cNvPr id="18460" name="Rectangle 51"/>
          <p:cNvSpPr>
            <a:spLocks noChangeArrowheads="1"/>
          </p:cNvSpPr>
          <p:nvPr/>
        </p:nvSpPr>
        <p:spPr bwMode="auto">
          <a:xfrm>
            <a:off x="2802467" y="4837113"/>
            <a:ext cx="1625600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CRD-AES; PAS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PSAP; UHSAS</a:t>
            </a:r>
          </a:p>
        </p:txBody>
      </p:sp>
      <p:sp>
        <p:nvSpPr>
          <p:cNvPr id="18461" name="Rectangle 52"/>
          <p:cNvSpPr>
            <a:spLocks noChangeArrowheads="1"/>
          </p:cNvSpPr>
          <p:nvPr/>
        </p:nvSpPr>
        <p:spPr bwMode="auto">
          <a:xfrm>
            <a:off x="4324938" y="4379916"/>
            <a:ext cx="839142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SP2; AMS</a:t>
            </a:r>
          </a:p>
        </p:txBody>
      </p:sp>
      <p:sp>
        <p:nvSpPr>
          <p:cNvPr id="18462" name="Rectangle 55"/>
          <p:cNvSpPr>
            <a:spLocks noChangeArrowheads="1"/>
          </p:cNvSpPr>
          <p:nvPr/>
        </p:nvSpPr>
        <p:spPr bwMode="auto">
          <a:xfrm>
            <a:off x="645666" y="5410201"/>
            <a:ext cx="1326987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i="1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Operator seats:</a:t>
            </a:r>
            <a:endParaRPr lang="en-US" sz="1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NO</a:t>
            </a:r>
            <a:r>
              <a:rPr lang="en-US" sz="1200" baseline="-250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y</a:t>
            </a: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O</a:t>
            </a:r>
            <a:r>
              <a:rPr lang="en-US" sz="1200" baseline="-250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: C3X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CRDS: Sta. 2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PILS/AMS: Sta. 3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CIMS: Galley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rotating: Galley</a:t>
            </a:r>
          </a:p>
        </p:txBody>
      </p:sp>
      <p:sp>
        <p:nvSpPr>
          <p:cNvPr id="18463" name="Rectangle 58"/>
          <p:cNvSpPr>
            <a:spLocks noChangeArrowheads="1"/>
          </p:cNvSpPr>
          <p:nvPr/>
        </p:nvSpPr>
        <p:spPr bwMode="auto">
          <a:xfrm>
            <a:off x="7947717" y="4219578"/>
            <a:ext cx="864339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NO</a:t>
            </a:r>
            <a:r>
              <a:rPr lang="en-US" sz="1200" baseline="-250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N</a:t>
            </a:r>
            <a:r>
              <a:rPr lang="en-US" sz="1200" baseline="-250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O</a:t>
            </a:r>
            <a:r>
              <a:rPr lang="en-US" sz="1200" baseline="-250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5</a:t>
            </a:r>
            <a:endParaRPr lang="en-US" sz="12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64" name="Rectangle 60"/>
          <p:cNvSpPr>
            <a:spLocks noChangeArrowheads="1"/>
          </p:cNvSpPr>
          <p:nvPr/>
        </p:nvSpPr>
        <p:spPr bwMode="auto">
          <a:xfrm>
            <a:off x="8601457" y="2286003"/>
            <a:ext cx="928459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NH</a:t>
            </a:r>
            <a:r>
              <a:rPr lang="en-US" sz="1200" baseline="-250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; HNO</a:t>
            </a:r>
            <a:r>
              <a:rPr lang="en-US" sz="1200" baseline="-250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18465" name="Rectangle 61"/>
          <p:cNvSpPr>
            <a:spLocks noChangeArrowheads="1"/>
          </p:cNvSpPr>
          <p:nvPr/>
        </p:nvSpPr>
        <p:spPr bwMode="auto">
          <a:xfrm>
            <a:off x="7620000" y="1600201"/>
            <a:ext cx="9144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8000"/>
                </a:solidFill>
                <a:latin typeface="Times" charset="0"/>
                <a:ea typeface="ＭＳ Ｐゴシック" charset="0"/>
                <a:cs typeface="ＭＳ Ｐゴシック" charset="0"/>
              </a:rPr>
              <a:t>Acid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8000"/>
                </a:solidFill>
                <a:latin typeface="Times" charset="0"/>
                <a:ea typeface="ＭＳ Ｐゴシック" charset="0"/>
                <a:cs typeface="ＭＳ Ｐゴシック" charset="0"/>
              </a:rPr>
              <a:t>CIMS</a:t>
            </a:r>
          </a:p>
        </p:txBody>
      </p:sp>
      <p:sp>
        <p:nvSpPr>
          <p:cNvPr id="18466" name="Rectangle 63"/>
          <p:cNvSpPr>
            <a:spLocks noChangeArrowheads="1"/>
          </p:cNvSpPr>
          <p:nvPr/>
        </p:nvSpPr>
        <p:spPr bwMode="auto">
          <a:xfrm>
            <a:off x="4470400" y="1600202"/>
            <a:ext cx="1828800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iWAS2; NMASS</a:t>
            </a:r>
          </a:p>
        </p:txBody>
      </p:sp>
      <p:cxnSp>
        <p:nvCxnSpPr>
          <p:cNvPr id="18467" name="AutoShape 65"/>
          <p:cNvCxnSpPr>
            <a:cxnSpLocks noChangeShapeType="1"/>
            <a:stCxn id="18452" idx="0"/>
            <a:endCxn id="18449" idx="4"/>
          </p:cNvCxnSpPr>
          <p:nvPr/>
        </p:nvCxnSpPr>
        <p:spPr bwMode="auto">
          <a:xfrm flipV="1">
            <a:off x="5156456" y="3806825"/>
            <a:ext cx="75944" cy="793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68" name="AutoShape 66"/>
          <p:cNvCxnSpPr>
            <a:cxnSpLocks noChangeShapeType="1"/>
            <a:stCxn id="18466" idx="2"/>
            <a:endCxn id="18448" idx="0"/>
          </p:cNvCxnSpPr>
          <p:nvPr/>
        </p:nvCxnSpPr>
        <p:spPr bwMode="auto">
          <a:xfrm>
            <a:off x="5384801" y="1884365"/>
            <a:ext cx="8467" cy="1857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69" name="AutoShape 67"/>
          <p:cNvCxnSpPr>
            <a:cxnSpLocks noChangeShapeType="1"/>
            <a:stCxn id="18453" idx="2"/>
            <a:endCxn id="18435" idx="0"/>
          </p:cNvCxnSpPr>
          <p:nvPr/>
        </p:nvCxnSpPr>
        <p:spPr bwMode="auto">
          <a:xfrm>
            <a:off x="3361266" y="1877201"/>
            <a:ext cx="747185" cy="69772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70" name="AutoShape 68"/>
          <p:cNvCxnSpPr>
            <a:cxnSpLocks noChangeShapeType="1"/>
            <a:stCxn id="18453" idx="2"/>
            <a:endCxn id="18441" idx="0"/>
          </p:cNvCxnSpPr>
          <p:nvPr/>
        </p:nvCxnSpPr>
        <p:spPr bwMode="auto">
          <a:xfrm>
            <a:off x="3361266" y="1877201"/>
            <a:ext cx="1046693" cy="69614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71" name="AutoShape 77"/>
          <p:cNvCxnSpPr>
            <a:cxnSpLocks noChangeShapeType="1"/>
            <a:stCxn id="18454" idx="3"/>
            <a:endCxn id="18451" idx="1"/>
          </p:cNvCxnSpPr>
          <p:nvPr/>
        </p:nvCxnSpPr>
        <p:spPr bwMode="auto">
          <a:xfrm flipV="1">
            <a:off x="1852425" y="3221240"/>
            <a:ext cx="1202191" cy="2510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72" name="AutoShape 80"/>
          <p:cNvCxnSpPr>
            <a:cxnSpLocks noChangeShapeType="1"/>
            <a:stCxn id="18459" idx="0"/>
            <a:endCxn id="18438" idx="2"/>
          </p:cNvCxnSpPr>
          <p:nvPr/>
        </p:nvCxnSpPr>
        <p:spPr bwMode="auto">
          <a:xfrm flipV="1">
            <a:off x="3480860" y="3213103"/>
            <a:ext cx="487893" cy="7096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73" name="AutoShape 82"/>
          <p:cNvCxnSpPr>
            <a:cxnSpLocks noChangeShapeType="1"/>
            <a:stCxn id="18460" idx="0"/>
            <a:endCxn id="18436" idx="2"/>
          </p:cNvCxnSpPr>
          <p:nvPr/>
        </p:nvCxnSpPr>
        <p:spPr bwMode="auto">
          <a:xfrm flipV="1">
            <a:off x="3615268" y="3365503"/>
            <a:ext cx="626533" cy="14716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74" name="AutoShape 84"/>
          <p:cNvCxnSpPr>
            <a:cxnSpLocks noChangeShapeType="1"/>
            <a:stCxn id="18455" idx="3"/>
            <a:endCxn id="18450" idx="0"/>
          </p:cNvCxnSpPr>
          <p:nvPr/>
        </p:nvCxnSpPr>
        <p:spPr bwMode="auto">
          <a:xfrm flipV="1">
            <a:off x="1939621" y="3454400"/>
            <a:ext cx="1167646" cy="6755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75" name="AutoShape 85"/>
          <p:cNvCxnSpPr>
            <a:cxnSpLocks noChangeShapeType="1"/>
            <a:stCxn id="18456" idx="0"/>
            <a:endCxn id="18439" idx="2"/>
          </p:cNvCxnSpPr>
          <p:nvPr/>
        </p:nvCxnSpPr>
        <p:spPr bwMode="auto">
          <a:xfrm flipV="1">
            <a:off x="2724153" y="3365500"/>
            <a:ext cx="736599" cy="101441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76" name="Rectangle 92"/>
          <p:cNvSpPr>
            <a:spLocks noChangeArrowheads="1"/>
          </p:cNvSpPr>
          <p:nvPr/>
        </p:nvSpPr>
        <p:spPr bwMode="auto">
          <a:xfrm>
            <a:off x="2844802" y="152403"/>
            <a:ext cx="6506633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2400" smtClean="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42</a:t>
            </a:r>
            <a:r>
              <a:rPr lang="en-US" sz="24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RF layout - SENEX 2013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NOAA-CSD	    version 4	11-09-2012</a:t>
            </a:r>
          </a:p>
        </p:txBody>
      </p:sp>
      <p:sp>
        <p:nvSpPr>
          <p:cNvPr id="18477" name="Rectangle 96"/>
          <p:cNvSpPr>
            <a:spLocks noChangeArrowheads="1"/>
          </p:cNvSpPr>
          <p:nvPr/>
        </p:nvSpPr>
        <p:spPr bwMode="auto">
          <a:xfrm>
            <a:off x="5240867" y="3052763"/>
            <a:ext cx="2032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78" name="Rectangle 97"/>
          <p:cNvSpPr>
            <a:spLocks noChangeArrowheads="1"/>
          </p:cNvSpPr>
          <p:nvPr/>
        </p:nvSpPr>
        <p:spPr bwMode="auto">
          <a:xfrm>
            <a:off x="7330020" y="2746375"/>
            <a:ext cx="146049" cy="1095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79" name="Rectangle 99"/>
          <p:cNvSpPr>
            <a:spLocks noChangeArrowheads="1"/>
          </p:cNvSpPr>
          <p:nvPr/>
        </p:nvSpPr>
        <p:spPr bwMode="auto">
          <a:xfrm>
            <a:off x="6253370" y="4419603"/>
            <a:ext cx="538278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PANs</a:t>
            </a:r>
            <a:endParaRPr lang="en-US" sz="1200" smtClean="0">
              <a:solidFill>
                <a:srgbClr val="FF66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8480" name="AutoShape 112"/>
          <p:cNvCxnSpPr>
            <a:cxnSpLocks noChangeShapeType="1"/>
            <a:stCxn id="18464" idx="1"/>
            <a:endCxn id="18443" idx="0"/>
          </p:cNvCxnSpPr>
          <p:nvPr/>
        </p:nvCxnSpPr>
        <p:spPr bwMode="auto">
          <a:xfrm flipH="1">
            <a:off x="7372352" y="2424503"/>
            <a:ext cx="1229105" cy="1520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81" name="AutoShape 113"/>
          <p:cNvCxnSpPr>
            <a:cxnSpLocks noChangeShapeType="1"/>
            <a:stCxn id="18464" idx="1"/>
            <a:endCxn id="18434" idx="0"/>
          </p:cNvCxnSpPr>
          <p:nvPr/>
        </p:nvCxnSpPr>
        <p:spPr bwMode="auto">
          <a:xfrm flipH="1">
            <a:off x="7131051" y="2424503"/>
            <a:ext cx="1470406" cy="15042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82" name="AutoShape 114"/>
          <p:cNvCxnSpPr>
            <a:cxnSpLocks noChangeShapeType="1"/>
            <a:stCxn id="18464" idx="1"/>
            <a:endCxn id="18478" idx="3"/>
          </p:cNvCxnSpPr>
          <p:nvPr/>
        </p:nvCxnSpPr>
        <p:spPr bwMode="auto">
          <a:xfrm flipH="1">
            <a:off x="7476069" y="2424503"/>
            <a:ext cx="1125388" cy="3766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83" name="Oval 123"/>
          <p:cNvSpPr>
            <a:spLocks noChangeArrowheads="1"/>
          </p:cNvSpPr>
          <p:nvPr/>
        </p:nvSpPr>
        <p:spPr bwMode="auto">
          <a:xfrm>
            <a:off x="5037667" y="4910138"/>
            <a:ext cx="711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84" name="Rectangle 124"/>
          <p:cNvSpPr>
            <a:spLocks noChangeArrowheads="1"/>
          </p:cNvSpPr>
          <p:nvPr/>
        </p:nvSpPr>
        <p:spPr bwMode="auto">
          <a:xfrm>
            <a:off x="5106385" y="5294316"/>
            <a:ext cx="594934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cloud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probes</a:t>
            </a:r>
          </a:p>
        </p:txBody>
      </p:sp>
      <p:cxnSp>
        <p:nvCxnSpPr>
          <p:cNvPr id="18485" name="AutoShape 127"/>
          <p:cNvCxnSpPr>
            <a:cxnSpLocks noChangeShapeType="1"/>
            <a:stCxn id="18479" idx="1"/>
            <a:endCxn id="18477" idx="2"/>
          </p:cNvCxnSpPr>
          <p:nvPr/>
        </p:nvCxnSpPr>
        <p:spPr bwMode="auto">
          <a:xfrm flipH="1" flipV="1">
            <a:off x="5342467" y="3357563"/>
            <a:ext cx="910903" cy="120054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86" name="AutoShape 129"/>
          <p:cNvCxnSpPr>
            <a:cxnSpLocks noChangeShapeType="1"/>
            <a:stCxn id="18491" idx="2"/>
            <a:endCxn id="18463" idx="1"/>
          </p:cNvCxnSpPr>
          <p:nvPr/>
        </p:nvCxnSpPr>
        <p:spPr bwMode="auto">
          <a:xfrm>
            <a:off x="6438900" y="3357563"/>
            <a:ext cx="1508817" cy="100051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87" name="Rectangle 130"/>
          <p:cNvSpPr>
            <a:spLocks noChangeArrowheads="1"/>
          </p:cNvSpPr>
          <p:nvPr/>
        </p:nvSpPr>
        <p:spPr bwMode="auto">
          <a:xfrm>
            <a:off x="7139517" y="3192466"/>
            <a:ext cx="243416" cy="1555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88" name="Rectangle 131"/>
          <p:cNvSpPr>
            <a:spLocks noChangeArrowheads="1"/>
          </p:cNvSpPr>
          <p:nvPr/>
        </p:nvSpPr>
        <p:spPr bwMode="auto">
          <a:xfrm>
            <a:off x="7865674" y="3617915"/>
            <a:ext cx="740557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PTR-MS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8000"/>
                </a:solidFill>
                <a:latin typeface="Times" charset="0"/>
                <a:ea typeface="ＭＳ Ｐゴシック" charset="0"/>
                <a:cs typeface="ＭＳ Ｐゴシック" charset="0"/>
              </a:rPr>
              <a:t>HCHO</a:t>
            </a:r>
          </a:p>
        </p:txBody>
      </p:sp>
      <p:cxnSp>
        <p:nvCxnSpPr>
          <p:cNvPr id="18489" name="AutoShape 132"/>
          <p:cNvCxnSpPr>
            <a:cxnSpLocks noChangeShapeType="1"/>
            <a:stCxn id="18487" idx="2"/>
            <a:endCxn id="18488" idx="0"/>
          </p:cNvCxnSpPr>
          <p:nvPr/>
        </p:nvCxnSpPr>
        <p:spPr bwMode="auto">
          <a:xfrm>
            <a:off x="7261225" y="3348041"/>
            <a:ext cx="974728" cy="2698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90" name="Rectangle 133"/>
          <p:cNvSpPr>
            <a:spLocks noChangeArrowheads="1"/>
          </p:cNvSpPr>
          <p:nvPr/>
        </p:nvSpPr>
        <p:spPr bwMode="auto">
          <a:xfrm>
            <a:off x="6246284" y="2955925"/>
            <a:ext cx="406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91" name="Rectangle 134"/>
          <p:cNvSpPr>
            <a:spLocks noChangeArrowheads="1"/>
          </p:cNvSpPr>
          <p:nvPr/>
        </p:nvSpPr>
        <p:spPr bwMode="auto">
          <a:xfrm>
            <a:off x="6337300" y="3052763"/>
            <a:ext cx="2032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92" name="Oval 135"/>
          <p:cNvSpPr>
            <a:spLocks noChangeArrowheads="1"/>
          </p:cNvSpPr>
          <p:nvPr/>
        </p:nvSpPr>
        <p:spPr bwMode="auto">
          <a:xfrm>
            <a:off x="5044017" y="4973638"/>
            <a:ext cx="711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93" name="Oval 136"/>
          <p:cNvSpPr>
            <a:spLocks noChangeArrowheads="1"/>
          </p:cNvSpPr>
          <p:nvPr/>
        </p:nvSpPr>
        <p:spPr bwMode="auto">
          <a:xfrm>
            <a:off x="5037667" y="4852988"/>
            <a:ext cx="711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94" name="Rectangle 137"/>
          <p:cNvSpPr>
            <a:spLocks noChangeArrowheads="1"/>
          </p:cNvSpPr>
          <p:nvPr/>
        </p:nvSpPr>
        <p:spPr bwMode="auto">
          <a:xfrm>
            <a:off x="8636000" y="1600201"/>
            <a:ext cx="9144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ACES glyoxal</a:t>
            </a:r>
          </a:p>
        </p:txBody>
      </p:sp>
      <p:cxnSp>
        <p:nvCxnSpPr>
          <p:cNvPr id="18495" name="AutoShape 138"/>
          <p:cNvCxnSpPr>
            <a:cxnSpLocks noChangeShapeType="1"/>
            <a:stCxn id="18444" idx="0"/>
            <a:endCxn id="18465" idx="2"/>
          </p:cNvCxnSpPr>
          <p:nvPr/>
        </p:nvCxnSpPr>
        <p:spPr bwMode="auto">
          <a:xfrm flipV="1">
            <a:off x="6534153" y="2062166"/>
            <a:ext cx="1543049" cy="528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96" name="Rectangle 139"/>
          <p:cNvSpPr>
            <a:spLocks noChangeArrowheads="1"/>
          </p:cNvSpPr>
          <p:nvPr/>
        </p:nvSpPr>
        <p:spPr bwMode="auto">
          <a:xfrm>
            <a:off x="6718302" y="2584453"/>
            <a:ext cx="207433" cy="1555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8497" name="AutoShape 141"/>
          <p:cNvCxnSpPr>
            <a:cxnSpLocks noChangeShapeType="1"/>
            <a:stCxn id="18496" idx="0"/>
            <a:endCxn id="18494" idx="2"/>
          </p:cNvCxnSpPr>
          <p:nvPr/>
        </p:nvCxnSpPr>
        <p:spPr bwMode="auto">
          <a:xfrm flipV="1">
            <a:off x="6822019" y="2062166"/>
            <a:ext cx="2271183" cy="5222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98" name="Straight Connector 83"/>
          <p:cNvCxnSpPr>
            <a:cxnSpLocks noChangeShapeType="1"/>
            <a:stCxn id="18461" idx="0"/>
            <a:endCxn id="18437" idx="2"/>
          </p:cNvCxnSpPr>
          <p:nvPr/>
        </p:nvCxnSpPr>
        <p:spPr bwMode="auto">
          <a:xfrm flipV="1">
            <a:off x="4744509" y="3363913"/>
            <a:ext cx="22224" cy="10160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99" name="Straight Connector 84"/>
          <p:cNvCxnSpPr>
            <a:cxnSpLocks noChangeShapeType="1"/>
            <a:stCxn id="18484" idx="0"/>
            <a:endCxn id="18492" idx="4"/>
          </p:cNvCxnSpPr>
          <p:nvPr/>
        </p:nvCxnSpPr>
        <p:spPr bwMode="auto">
          <a:xfrm flipH="1" flipV="1">
            <a:off x="5399617" y="5049838"/>
            <a:ext cx="4235" cy="2444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500" name="Rectangle 61"/>
          <p:cNvSpPr>
            <a:spLocks noChangeArrowheads="1"/>
          </p:cNvSpPr>
          <p:nvPr/>
        </p:nvSpPr>
        <p:spPr bwMode="auto">
          <a:xfrm>
            <a:off x="6400800" y="1595438"/>
            <a:ext cx="1117600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SO</a:t>
            </a:r>
            <a:r>
              <a:rPr lang="en-US" sz="1200" baseline="-250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2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CO</a:t>
            </a:r>
            <a:r>
              <a:rPr lang="en-US" sz="1200" baseline="-250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CH</a:t>
            </a:r>
            <a:r>
              <a:rPr lang="en-US" sz="1200" baseline="-250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4</a:t>
            </a:r>
          </a:p>
        </p:txBody>
      </p:sp>
      <p:cxnSp>
        <p:nvCxnSpPr>
          <p:cNvPr id="18501" name="AutoShape 138"/>
          <p:cNvCxnSpPr>
            <a:cxnSpLocks noChangeShapeType="1"/>
            <a:stCxn id="18508" idx="0"/>
            <a:endCxn id="18500" idx="2"/>
          </p:cNvCxnSpPr>
          <p:nvPr/>
        </p:nvCxnSpPr>
        <p:spPr bwMode="auto">
          <a:xfrm flipV="1">
            <a:off x="6096000" y="2057400"/>
            <a:ext cx="8636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502" name="Rectangle 55"/>
          <p:cNvSpPr>
            <a:spLocks noChangeArrowheads="1"/>
          </p:cNvSpPr>
          <p:nvPr/>
        </p:nvSpPr>
        <p:spPr bwMode="auto">
          <a:xfrm>
            <a:off x="9038319" y="5486401"/>
            <a:ext cx="193856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i="1" smtClean="0">
                <a:solidFill>
                  <a:srgbClr val="008000"/>
                </a:solidFill>
                <a:latin typeface="Times" charset="0"/>
                <a:ea typeface="ＭＳ Ｐゴシック" charset="0"/>
                <a:cs typeface="ＭＳ Ｐゴシック" charset="0"/>
              </a:rPr>
              <a:t>Non CSD collaborators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CCN: Nenes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HCHO: Hanisco/Keutsch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Acid CIMS: Thornton</a:t>
            </a:r>
          </a:p>
        </p:txBody>
      </p:sp>
      <p:sp>
        <p:nvSpPr>
          <p:cNvPr id="18503" name="Oval 35"/>
          <p:cNvSpPr>
            <a:spLocks noChangeArrowheads="1"/>
          </p:cNvSpPr>
          <p:nvPr/>
        </p:nvSpPr>
        <p:spPr bwMode="auto">
          <a:xfrm>
            <a:off x="6057900" y="2927350"/>
            <a:ext cx="162984" cy="1206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504" name="Rectangle 58"/>
          <p:cNvSpPr>
            <a:spLocks noChangeArrowheads="1"/>
          </p:cNvSpPr>
          <p:nvPr/>
        </p:nvSpPr>
        <p:spPr bwMode="auto">
          <a:xfrm>
            <a:off x="6197601" y="3886202"/>
            <a:ext cx="897467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jNO</a:t>
            </a:r>
            <a:r>
              <a:rPr lang="en-US" sz="1200" baseline="-250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12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jO</a:t>
            </a:r>
            <a:r>
              <a:rPr lang="en-US" sz="1200" baseline="-25000" smtClean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cxnSp>
        <p:nvCxnSpPr>
          <p:cNvPr id="18505" name="AutoShape 129"/>
          <p:cNvCxnSpPr>
            <a:cxnSpLocks noChangeShapeType="1"/>
            <a:stCxn id="18503" idx="4"/>
            <a:endCxn id="18504" idx="0"/>
          </p:cNvCxnSpPr>
          <p:nvPr/>
        </p:nvCxnSpPr>
        <p:spPr bwMode="auto">
          <a:xfrm>
            <a:off x="6139392" y="3048000"/>
            <a:ext cx="506943" cy="83820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506" name="Oval 35"/>
          <p:cNvSpPr>
            <a:spLocks noChangeArrowheads="1"/>
          </p:cNvSpPr>
          <p:nvPr/>
        </p:nvSpPr>
        <p:spPr bwMode="auto">
          <a:xfrm>
            <a:off x="6663267" y="2927350"/>
            <a:ext cx="162984" cy="1206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8507" name="AutoShape 129"/>
          <p:cNvCxnSpPr>
            <a:cxnSpLocks noChangeShapeType="1"/>
            <a:stCxn id="18506" idx="4"/>
            <a:endCxn id="18504" idx="0"/>
          </p:cNvCxnSpPr>
          <p:nvPr/>
        </p:nvCxnSpPr>
        <p:spPr bwMode="auto">
          <a:xfrm flipH="1">
            <a:off x="6646335" y="3048000"/>
            <a:ext cx="98424" cy="83820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508" name="Rectangle 7"/>
          <p:cNvSpPr>
            <a:spLocks noChangeArrowheads="1"/>
          </p:cNvSpPr>
          <p:nvPr/>
        </p:nvSpPr>
        <p:spPr bwMode="auto">
          <a:xfrm>
            <a:off x="5994400" y="2590800"/>
            <a:ext cx="2032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509" name="Oval 1"/>
          <p:cNvSpPr>
            <a:spLocks noChangeArrowheads="1"/>
          </p:cNvSpPr>
          <p:nvPr/>
        </p:nvSpPr>
        <p:spPr bwMode="auto">
          <a:xfrm>
            <a:off x="6096000" y="2476500"/>
            <a:ext cx="1625600" cy="469900"/>
          </a:xfrm>
          <a:prstGeom prst="ellipse">
            <a:avLst/>
          </a:prstGeom>
          <a:solidFill>
            <a:schemeClr val="accent1">
              <a:alpha val="38823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432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609600" y="1219200"/>
            <a:ext cx="108712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1284831" y="381000"/>
            <a:ext cx="9789583" cy="1143000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en-US" sz="3200" cap="small" dirty="0" smtClean="0">
                <a:solidFill>
                  <a:srgbClr val="FCFCFC"/>
                </a:solidFill>
                <a:latin typeface="Arial"/>
                <a:ea typeface="ＭＳ Ｐゴシック"/>
                <a:cs typeface="Times New Roman" pitchFamily="18" charset="0"/>
              </a:rPr>
              <a:t>Aerosol-</a:t>
            </a:r>
            <a:r>
              <a:rPr lang="en-US" sz="3200" cap="small" dirty="0" err="1" smtClean="0">
                <a:solidFill>
                  <a:srgbClr val="FCFCFC"/>
                </a:solidFill>
                <a:latin typeface="Arial"/>
                <a:ea typeface="ＭＳ Ｐゴシック"/>
                <a:cs typeface="Times New Roman" pitchFamily="18" charset="0"/>
              </a:rPr>
              <a:t>Precip</a:t>
            </a:r>
            <a:r>
              <a:rPr lang="en-US" sz="3200" cap="small" dirty="0" smtClean="0">
                <a:solidFill>
                  <a:srgbClr val="FCFCFC"/>
                </a:solidFill>
                <a:latin typeface="Arial"/>
                <a:ea typeface="ＭＳ Ｐゴシック"/>
                <a:cs typeface="Times New Roman" pitchFamily="18" charset="0"/>
              </a:rPr>
              <a:t> Science Objectives</a:t>
            </a:r>
            <a:endParaRPr lang="en-US" sz="3200" cap="small" dirty="0">
              <a:solidFill>
                <a:srgbClr val="FCFCFC"/>
              </a:solidFill>
              <a:latin typeface="Arial"/>
              <a:ea typeface="ＭＳ Ｐゴシック"/>
              <a:cs typeface="Times New Roman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884781" y="1524005"/>
            <a:ext cx="10494433" cy="406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200" dirty="0">
                <a:solidFill>
                  <a:srgbClr val="F0FDFF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Investigate how aerosols modulate precipitation in ARs and </a:t>
            </a:r>
            <a:r>
              <a:rPr lang="en-US" sz="2200" dirty="0" err="1">
                <a:solidFill>
                  <a:srgbClr val="F0FDFF"/>
                </a:solidFill>
                <a:latin typeface="Arial" charset="0"/>
                <a:ea typeface="ＭＳ Ｐゴシック" charset="-128"/>
                <a:cs typeface="ＭＳ Ｐゴシック" charset="-128"/>
              </a:rPr>
              <a:t>extratropical</a:t>
            </a:r>
            <a:r>
              <a:rPr lang="en-US" sz="2200" dirty="0">
                <a:solidFill>
                  <a:srgbClr val="F0FDFF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cyclones: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2200" dirty="0">
              <a:solidFill>
                <a:srgbClr val="F0FDFF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228600" indent="-228600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000" dirty="0">
                <a:solidFill>
                  <a:srgbClr val="FFFF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Identify the types of aerosols (organics, sulfates, BC, </a:t>
            </a:r>
            <a:r>
              <a:rPr lang="en-US" sz="2000" dirty="0" err="1">
                <a:solidFill>
                  <a:srgbClr val="FFFF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etc</a:t>
            </a:r>
            <a:r>
              <a:rPr lang="en-US" sz="2000" dirty="0">
                <a:solidFill>
                  <a:srgbClr val="FFFF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) that nucleate water vapor or ice</a:t>
            </a:r>
          </a:p>
          <a:p>
            <a:pPr marL="228600" indent="-228600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endParaRPr lang="en-US" sz="900" dirty="0">
              <a:solidFill>
                <a:srgbClr val="FFFF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228600" indent="-228600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000" dirty="0">
                <a:solidFill>
                  <a:srgbClr val="FFFF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Determine the types of clouds (mixed-phase, warm, ice) in which aerosols nucleate water vapor or ice</a:t>
            </a:r>
          </a:p>
          <a:p>
            <a:pPr marL="228600" indent="-228600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endParaRPr lang="en-US" sz="900" dirty="0">
              <a:solidFill>
                <a:srgbClr val="FFFF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228600" indent="-228600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000" dirty="0">
                <a:solidFill>
                  <a:srgbClr val="FFFF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Assess to what extent aerosols suppress or enhance precipitation and in what environments (e.g., off-shore or during landfall)</a:t>
            </a:r>
          </a:p>
          <a:p>
            <a:pPr marL="228600" indent="-228600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endParaRPr lang="en-US" sz="900" dirty="0">
              <a:solidFill>
                <a:srgbClr val="FFFF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228600" indent="-228600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000" dirty="0">
                <a:solidFill>
                  <a:srgbClr val="FFFF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To what extent does the large-scale flow influence the interaction of aerosols and precipitation?</a:t>
            </a:r>
            <a:endParaRPr lang="en-US" sz="800" dirty="0">
              <a:solidFill>
                <a:srgbClr val="FFFF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Wingdings" charset="2"/>
              <a:buChar char="Ø"/>
              <a:defRPr/>
            </a:pPr>
            <a:endParaRPr lang="en-US" dirty="0">
              <a:solidFill>
                <a:srgbClr val="F0FDFF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3314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670984" y="1676400"/>
            <a:ext cx="108712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1320800" y="304800"/>
            <a:ext cx="9586384" cy="1143000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en-US" sz="3200" cap="small" dirty="0" smtClean="0">
                <a:solidFill>
                  <a:srgbClr val="FCFCFC"/>
                </a:solidFill>
                <a:latin typeface="Arial"/>
                <a:ea typeface="ＭＳ Ｐゴシック"/>
                <a:cs typeface="Times New Roman" pitchFamily="18" charset="0"/>
              </a:rPr>
              <a:t>Proposed Aerosol and Tracer Payload</a:t>
            </a:r>
            <a:r>
              <a:rPr lang="en-US" sz="3200" cap="small" dirty="0">
                <a:solidFill>
                  <a:srgbClr val="FCFCFC"/>
                </a:solidFill>
                <a:latin typeface="Arial"/>
                <a:ea typeface="ＭＳ Ｐゴシック"/>
                <a:cs typeface="Times New Roman" pitchFamily="18" charset="0"/>
              </a:rPr>
              <a:t> f</a:t>
            </a:r>
            <a:r>
              <a:rPr lang="en-US" sz="3200" cap="small" dirty="0" smtClean="0">
                <a:solidFill>
                  <a:srgbClr val="FCFCFC"/>
                </a:solidFill>
                <a:latin typeface="Arial"/>
                <a:ea typeface="ＭＳ Ｐゴシック"/>
                <a:cs typeface="Times New Roman" pitchFamily="18" charset="0"/>
              </a:rPr>
              <a:t>or NASA DC-8</a:t>
            </a:r>
            <a:endParaRPr lang="en-US" sz="3200" cap="small" dirty="0">
              <a:solidFill>
                <a:srgbClr val="FCFCFC"/>
              </a:solidFill>
              <a:latin typeface="Arial"/>
              <a:ea typeface="ＭＳ Ｐゴシック"/>
              <a:cs typeface="Times New Roman" pitchFamily="18" charset="0"/>
            </a:endParaRPr>
          </a:p>
        </p:txBody>
      </p:sp>
      <p:sp>
        <p:nvSpPr>
          <p:cNvPr id="67588" name="Text Box 3"/>
          <p:cNvSpPr txBox="1">
            <a:spLocks noChangeArrowheads="1"/>
          </p:cNvSpPr>
          <p:nvPr/>
        </p:nvSpPr>
        <p:spPr bwMode="auto">
          <a:xfrm>
            <a:off x="406400" y="2027244"/>
            <a:ext cx="11074400" cy="327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200" smtClean="0">
                <a:solidFill>
                  <a:srgbClr val="FFFF00"/>
                </a:solidFill>
                <a:latin typeface="Arial" charset="0"/>
              </a:rPr>
              <a:t>Aerosol contextual information (size and composition) below the aircraft (HSRL)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200" smtClean="0">
                <a:solidFill>
                  <a:srgbClr val="FFFF00"/>
                </a:solidFill>
                <a:latin typeface="Arial" charset="0"/>
              </a:rPr>
              <a:t>Particle composition (ATOFMS with CVI)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200" smtClean="0">
                <a:solidFill>
                  <a:srgbClr val="FFFF00"/>
                </a:solidFill>
                <a:latin typeface="Arial" charset="0"/>
              </a:rPr>
              <a:t>Ice nuclei (IN) number concentration (CFDC or IN counter)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200" smtClean="0">
                <a:solidFill>
                  <a:srgbClr val="FFFF00"/>
                </a:solidFill>
                <a:latin typeface="Arial" charset="0"/>
              </a:rPr>
              <a:t>Cloud condensation nuclei (CCN) number concentration (CCN counter)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200" smtClean="0">
                <a:solidFill>
                  <a:srgbClr val="FFFF00"/>
                </a:solidFill>
                <a:latin typeface="Arial" charset="0"/>
              </a:rPr>
              <a:t>Fine and coarse-mode total aerosol (UHSAS, WLOPC, or similar)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200" smtClean="0">
                <a:solidFill>
                  <a:srgbClr val="FFFF00"/>
                </a:solidFill>
                <a:latin typeface="Arial" charset="0"/>
              </a:rPr>
              <a:t>Single-particle black carbon (SP2)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200" smtClean="0">
                <a:solidFill>
                  <a:srgbClr val="FFFF00"/>
                </a:solidFill>
                <a:latin typeface="Arial" charset="0"/>
              </a:rPr>
              <a:t>Aerosol sonde (balloon-borne OPC)</a:t>
            </a:r>
            <a:endParaRPr lang="en-US" sz="1000" smtClean="0">
              <a:solidFill>
                <a:srgbClr val="FFFF00"/>
              </a:solidFill>
              <a:latin typeface="Arial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200" smtClean="0">
                <a:solidFill>
                  <a:srgbClr val="FFFF00"/>
                </a:solidFill>
                <a:latin typeface="Arial" charset="0"/>
              </a:rPr>
              <a:t>Co-emitted trace gas species:  CO, CO</a:t>
            </a:r>
            <a:r>
              <a:rPr lang="en-US" sz="2200" baseline="-25000" smtClean="0">
                <a:solidFill>
                  <a:srgbClr val="FFFF00"/>
                </a:solidFill>
                <a:latin typeface="Arial" charset="0"/>
              </a:rPr>
              <a:t>2</a:t>
            </a:r>
            <a:r>
              <a:rPr lang="en-US" sz="2200" smtClean="0">
                <a:solidFill>
                  <a:srgbClr val="FFFF00"/>
                </a:solidFill>
                <a:latin typeface="Arial" charset="0"/>
              </a:rPr>
              <a:t>, CH</a:t>
            </a:r>
            <a:r>
              <a:rPr lang="en-US" sz="2200" baseline="-25000" smtClean="0">
                <a:solidFill>
                  <a:srgbClr val="FFFF00"/>
                </a:solidFill>
                <a:latin typeface="Arial" charset="0"/>
              </a:rPr>
              <a:t>4</a:t>
            </a:r>
            <a:r>
              <a:rPr lang="en-US" sz="2200" smtClean="0">
                <a:solidFill>
                  <a:srgbClr val="FFFF00"/>
                </a:solidFill>
                <a:latin typeface="Arial" charset="0"/>
              </a:rPr>
              <a:t>, O</a:t>
            </a:r>
            <a:r>
              <a:rPr lang="en-US" sz="2200" baseline="-25000" smtClean="0">
                <a:solidFill>
                  <a:srgbClr val="FFFF00"/>
                </a:solidFill>
                <a:latin typeface="Arial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56479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NNL Platinum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E6FB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0FD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ank Presentation">
  <a:themeElements>
    <a:clrScheme name="">
      <a:dk1>
        <a:srgbClr val="000000"/>
      </a:dk1>
      <a:lt1>
        <a:srgbClr val="E6FB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0FD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7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7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6399</TotalTime>
  <Words>1410</Words>
  <Application>Microsoft Macintosh PowerPoint</Application>
  <PresentationFormat>Custom</PresentationFormat>
  <Paragraphs>342</Paragraphs>
  <Slides>16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Office Theme</vt:lpstr>
      <vt:lpstr>PNNL Platinum Theme</vt:lpstr>
      <vt:lpstr>1_Blank Presentation</vt:lpstr>
      <vt:lpstr>2_Blank Presentation</vt:lpstr>
      <vt:lpstr>Blank Presentation</vt:lpstr>
      <vt:lpstr>3_Blank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IOP-4 Planning 12 Feb 2014 IVT Module</dc:title>
  <dc:creator>Marty Ralph</dc:creator>
  <cp:lastModifiedBy>Ryan Spackman</cp:lastModifiedBy>
  <cp:revision>299</cp:revision>
  <dcterms:created xsi:type="dcterms:W3CDTF">2014-02-11T22:42:50Z</dcterms:created>
  <dcterms:modified xsi:type="dcterms:W3CDTF">2014-04-23T13:57:15Z</dcterms:modified>
</cp:coreProperties>
</file>