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60" r:id="rId2"/>
    <p:sldMasterId id="2147483769" r:id="rId3"/>
    <p:sldMasterId id="2147483778" r:id="rId4"/>
  </p:sldMasterIdLst>
  <p:notesMasterIdLst>
    <p:notesMasterId r:id="rId21"/>
  </p:notesMasterIdLst>
  <p:handoutMasterIdLst>
    <p:handoutMasterId r:id="rId22"/>
  </p:handoutMasterIdLst>
  <p:sldIdLst>
    <p:sldId id="280" r:id="rId5"/>
    <p:sldId id="295" r:id="rId6"/>
    <p:sldId id="319" r:id="rId7"/>
    <p:sldId id="282" r:id="rId8"/>
    <p:sldId id="309" r:id="rId9"/>
    <p:sldId id="321" r:id="rId10"/>
    <p:sldId id="331" r:id="rId11"/>
    <p:sldId id="320" r:id="rId12"/>
    <p:sldId id="332" r:id="rId13"/>
    <p:sldId id="335" r:id="rId14"/>
    <p:sldId id="333" r:id="rId15"/>
    <p:sldId id="334" r:id="rId16"/>
    <p:sldId id="313" r:id="rId17"/>
    <p:sldId id="314" r:id="rId18"/>
    <p:sldId id="315" r:id="rId19"/>
    <p:sldId id="317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33CC33"/>
    <a:srgbClr val="DFDA00"/>
    <a:srgbClr val="CCC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46" autoAdjust="0"/>
  </p:normalViewPr>
  <p:slideViewPr>
    <p:cSldViewPr>
      <p:cViewPr>
        <p:scale>
          <a:sx n="68" d="100"/>
          <a:sy n="68" d="100"/>
        </p:scale>
        <p:origin x="-834" y="-72"/>
      </p:cViewPr>
      <p:guideLst>
        <p:guide orient="horz" pos="2160"/>
        <p:guide pos="1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376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76B7F-0B99-4E21-BF8A-E0C74CB317AF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44C728-F6A2-4FE3-82B2-8B37F2B330A3}">
      <dgm:prSet phldrT="[Text]"/>
      <dgm:spPr/>
      <dgm:t>
        <a:bodyPr/>
        <a:lstStyle/>
        <a:p>
          <a:r>
            <a:rPr lang="en-US" b="1" dirty="0" smtClean="0"/>
            <a:t>Overall Goal</a:t>
          </a:r>
          <a:endParaRPr lang="en-US" b="1" dirty="0"/>
        </a:p>
      </dgm:t>
    </dgm:pt>
    <dgm:pt modelId="{86AB2DE4-07F0-4B08-A6B4-16BA5BFA60AF}" type="parTrans" cxnId="{7671822F-E142-4C33-B16C-EBD2F42CFD6A}">
      <dgm:prSet/>
      <dgm:spPr/>
      <dgm:t>
        <a:bodyPr/>
        <a:lstStyle/>
        <a:p>
          <a:endParaRPr lang="en-US"/>
        </a:p>
      </dgm:t>
    </dgm:pt>
    <dgm:pt modelId="{7AE9C881-AF14-4EE5-8D0F-08E7128B6351}" type="sibTrans" cxnId="{7671822F-E142-4C33-B16C-EBD2F42CFD6A}">
      <dgm:prSet/>
      <dgm:spPr/>
      <dgm:t>
        <a:bodyPr/>
        <a:lstStyle/>
        <a:p>
          <a:endParaRPr lang="en-US"/>
        </a:p>
      </dgm:t>
    </dgm:pt>
    <dgm:pt modelId="{134704CF-865E-450F-B8D9-215679C1243F}">
      <dgm:prSet phldrT="[Text]"/>
      <dgm:spPr/>
      <dgm:t>
        <a:bodyPr/>
        <a:lstStyle/>
        <a:p>
          <a:r>
            <a:rPr lang="en-US" b="1" dirty="0" smtClean="0"/>
            <a:t>Objective 1</a:t>
          </a:r>
          <a:endParaRPr lang="en-US" b="1" dirty="0"/>
        </a:p>
      </dgm:t>
    </dgm:pt>
    <dgm:pt modelId="{1A71200B-AEDB-4BE0-BE4F-73AECF49CE48}" type="parTrans" cxnId="{7221ECAC-18A2-4480-98AE-93BD2B2406B1}">
      <dgm:prSet/>
      <dgm:spPr/>
      <dgm:t>
        <a:bodyPr/>
        <a:lstStyle/>
        <a:p>
          <a:endParaRPr lang="en-US"/>
        </a:p>
      </dgm:t>
    </dgm:pt>
    <dgm:pt modelId="{F21647F1-4900-4964-B7A5-203CDCC10C0A}" type="sibTrans" cxnId="{7221ECAC-18A2-4480-98AE-93BD2B2406B1}">
      <dgm:prSet/>
      <dgm:spPr/>
      <dgm:t>
        <a:bodyPr/>
        <a:lstStyle/>
        <a:p>
          <a:endParaRPr lang="en-US"/>
        </a:p>
      </dgm:t>
    </dgm:pt>
    <dgm:pt modelId="{DD245770-C614-48BA-998F-B0594E05724F}">
      <dgm:prSet phldrT="[Text]"/>
      <dgm:spPr/>
      <dgm:t>
        <a:bodyPr/>
        <a:lstStyle/>
        <a:p>
          <a:r>
            <a:rPr lang="en-US" b="1" dirty="0" smtClean="0"/>
            <a:t>Objective 2</a:t>
          </a:r>
          <a:endParaRPr lang="en-US" b="1" dirty="0"/>
        </a:p>
      </dgm:t>
    </dgm:pt>
    <dgm:pt modelId="{C1BBE842-9CAA-4C6A-9FBE-CE84582B0E1B}" type="parTrans" cxnId="{2A6F4FDF-3B9B-4685-AC26-15A416617E71}">
      <dgm:prSet/>
      <dgm:spPr/>
      <dgm:t>
        <a:bodyPr/>
        <a:lstStyle/>
        <a:p>
          <a:endParaRPr lang="en-US"/>
        </a:p>
      </dgm:t>
    </dgm:pt>
    <dgm:pt modelId="{BC0D87D2-AE6A-4F31-A3A2-C1EE2C3516EF}" type="sibTrans" cxnId="{2A6F4FDF-3B9B-4685-AC26-15A416617E71}">
      <dgm:prSet/>
      <dgm:spPr/>
      <dgm:t>
        <a:bodyPr/>
        <a:lstStyle/>
        <a:p>
          <a:endParaRPr lang="en-US"/>
        </a:p>
      </dgm:t>
    </dgm:pt>
    <dgm:pt modelId="{B59BF72B-B1C5-42E4-866A-8B6E08C5D183}">
      <dgm:prSet phldrT="[Text]"/>
      <dgm:spPr/>
      <dgm:t>
        <a:bodyPr/>
        <a:lstStyle/>
        <a:p>
          <a:r>
            <a:rPr lang="en-US" b="1" dirty="0" smtClean="0"/>
            <a:t>Demonstrate and test prototype UAS concept of operations that could be used to mitigate the risk of diminished high impact weather forecasts and warnings in the case of polar-orbiting satellite observing gaps</a:t>
          </a:r>
          <a:endParaRPr lang="en-US" b="1" dirty="0"/>
        </a:p>
      </dgm:t>
    </dgm:pt>
    <dgm:pt modelId="{F90D1CF2-F349-4952-BEE8-5B5956E88942}" type="parTrans" cxnId="{30E3789A-7FB6-4CE5-BF85-0E0CA5AF7FA4}">
      <dgm:prSet/>
      <dgm:spPr/>
      <dgm:t>
        <a:bodyPr/>
        <a:lstStyle/>
        <a:p>
          <a:endParaRPr lang="en-US"/>
        </a:p>
      </dgm:t>
    </dgm:pt>
    <dgm:pt modelId="{6125BAFF-A351-42B4-80AA-77368FE4AC8E}" type="sibTrans" cxnId="{30E3789A-7FB6-4CE5-BF85-0E0CA5AF7FA4}">
      <dgm:prSet/>
      <dgm:spPr/>
      <dgm:t>
        <a:bodyPr/>
        <a:lstStyle/>
        <a:p>
          <a:endParaRPr lang="en-US"/>
        </a:p>
      </dgm:t>
    </dgm:pt>
    <dgm:pt modelId="{E975AEAF-B770-456F-925B-5C8CFA444DD5}">
      <dgm:prSet phldrT="[Text]"/>
      <dgm:spPr/>
      <dgm:t>
        <a:bodyPr/>
        <a:lstStyle/>
        <a:p>
          <a:r>
            <a:rPr lang="en-US" b="1" dirty="0" smtClean="0"/>
            <a:t>Conduct data impact studies </a:t>
          </a:r>
          <a:endParaRPr lang="en-US" b="1" dirty="0"/>
        </a:p>
      </dgm:t>
    </dgm:pt>
    <dgm:pt modelId="{D2F9A7AF-16FE-4C51-A403-B0FDCFF7BD2F}" type="parTrans" cxnId="{BA451A83-E421-4F4C-8F40-A908068794FB}">
      <dgm:prSet/>
      <dgm:spPr/>
      <dgm:t>
        <a:bodyPr/>
        <a:lstStyle/>
        <a:p>
          <a:endParaRPr lang="en-US"/>
        </a:p>
      </dgm:t>
    </dgm:pt>
    <dgm:pt modelId="{6572BD84-EF23-40B6-9F92-D70E84775153}" type="sibTrans" cxnId="{BA451A83-E421-4F4C-8F40-A908068794FB}">
      <dgm:prSet/>
      <dgm:spPr/>
      <dgm:t>
        <a:bodyPr/>
        <a:lstStyle/>
        <a:p>
          <a:endParaRPr lang="en-US"/>
        </a:p>
      </dgm:t>
    </dgm:pt>
    <dgm:pt modelId="{1247F7BC-9D7B-48DF-973A-0DA6324558E7}">
      <dgm:prSet/>
      <dgm:spPr/>
      <dgm:t>
        <a:bodyPr/>
        <a:lstStyle/>
        <a:p>
          <a:r>
            <a:rPr lang="en-US" b="1" dirty="0" smtClean="0"/>
            <a:t>Observing System Experiments (OSE) using data from UAS field missions</a:t>
          </a:r>
          <a:endParaRPr lang="en-US" b="1" dirty="0"/>
        </a:p>
      </dgm:t>
    </dgm:pt>
    <dgm:pt modelId="{33F5A9A8-FFFE-4D88-9D7E-5F75CB48B19D}" type="parTrans" cxnId="{18DD32C0-E751-4783-A8BB-8408FBB21221}">
      <dgm:prSet/>
      <dgm:spPr/>
      <dgm:t>
        <a:bodyPr/>
        <a:lstStyle/>
        <a:p>
          <a:endParaRPr lang="en-US"/>
        </a:p>
      </dgm:t>
    </dgm:pt>
    <dgm:pt modelId="{F5E09F68-DDFF-45AE-A372-0AE98F6480DC}" type="sibTrans" cxnId="{18DD32C0-E751-4783-A8BB-8408FBB21221}">
      <dgm:prSet/>
      <dgm:spPr/>
      <dgm:t>
        <a:bodyPr/>
        <a:lstStyle/>
        <a:p>
          <a:endParaRPr lang="en-US"/>
        </a:p>
      </dgm:t>
    </dgm:pt>
    <dgm:pt modelId="{DFFCC32A-F41C-4DC8-9B7B-72E06B0ED39F}">
      <dgm:prSet/>
      <dgm:spPr/>
      <dgm:t>
        <a:bodyPr/>
        <a:lstStyle/>
        <a:p>
          <a:r>
            <a:rPr lang="en-US" b="1" dirty="0" smtClean="0"/>
            <a:t>Observing System Simulation Experiments (OSSE) using simulated UAS data</a:t>
          </a:r>
          <a:endParaRPr lang="en-US" b="1" dirty="0"/>
        </a:p>
      </dgm:t>
    </dgm:pt>
    <dgm:pt modelId="{EF28EA80-FD6A-4FD0-A9F4-C5BEB710D1D8}" type="parTrans" cxnId="{B19932BB-1A7C-457E-920E-2335698C0B8A}">
      <dgm:prSet/>
      <dgm:spPr/>
      <dgm:t>
        <a:bodyPr/>
        <a:lstStyle/>
        <a:p>
          <a:endParaRPr lang="en-US"/>
        </a:p>
      </dgm:t>
    </dgm:pt>
    <dgm:pt modelId="{D39CBE59-4F70-475B-859F-67A9ECE7E870}" type="sibTrans" cxnId="{B19932BB-1A7C-457E-920E-2335698C0B8A}">
      <dgm:prSet/>
      <dgm:spPr/>
      <dgm:t>
        <a:bodyPr/>
        <a:lstStyle/>
        <a:p>
          <a:endParaRPr lang="en-US"/>
        </a:p>
      </dgm:t>
    </dgm:pt>
    <dgm:pt modelId="{779176CB-4F8C-4996-9F4D-146D6E7130EE}">
      <dgm:prSet phldrT="[Text]"/>
      <dgm:spPr/>
      <dgm:t>
        <a:bodyPr/>
        <a:lstStyle/>
        <a:p>
          <a:r>
            <a:rPr lang="en-US" b="1" dirty="0" smtClean="0"/>
            <a:t>Evaluate cost and operational benefit through detailed analysis of life-cycle operational costs and constraints </a:t>
          </a:r>
          <a:endParaRPr lang="en-US" b="1" dirty="0"/>
        </a:p>
      </dgm:t>
    </dgm:pt>
    <dgm:pt modelId="{CD7FEAFE-5086-4A5B-A040-B0533834FDBF}" type="parTrans" cxnId="{E4100B99-4C6C-4F36-93FB-81920341C260}">
      <dgm:prSet/>
      <dgm:spPr/>
      <dgm:t>
        <a:bodyPr/>
        <a:lstStyle/>
        <a:p>
          <a:endParaRPr lang="en-US"/>
        </a:p>
      </dgm:t>
    </dgm:pt>
    <dgm:pt modelId="{C17CEA9C-EF60-4709-86BB-CBADA7E0FC72}" type="sibTrans" cxnId="{E4100B99-4C6C-4F36-93FB-81920341C260}">
      <dgm:prSet/>
      <dgm:spPr/>
      <dgm:t>
        <a:bodyPr/>
        <a:lstStyle/>
        <a:p>
          <a:endParaRPr lang="en-US"/>
        </a:p>
      </dgm:t>
    </dgm:pt>
    <dgm:pt modelId="{BD18BB3B-4C74-4010-82ED-6F1B97103568}" type="pres">
      <dgm:prSet presAssocID="{26376B7F-0B99-4E21-BF8A-E0C74CB317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BC4C5C-80BF-434D-8459-A37AA2AF4CCE}" type="pres">
      <dgm:prSet presAssocID="{0A44C728-F6A2-4FE3-82B2-8B37F2B330A3}" presName="parentLin" presStyleCnt="0"/>
      <dgm:spPr/>
    </dgm:pt>
    <dgm:pt modelId="{3A4D77F9-53E0-4742-9697-EB196146E3C0}" type="pres">
      <dgm:prSet presAssocID="{0A44C728-F6A2-4FE3-82B2-8B37F2B330A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35B64DA-2EC0-4E97-A2B7-037DF02D798A}" type="pres">
      <dgm:prSet presAssocID="{0A44C728-F6A2-4FE3-82B2-8B37F2B330A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33C76-102C-4976-A0F4-DC90E4D5996B}" type="pres">
      <dgm:prSet presAssocID="{0A44C728-F6A2-4FE3-82B2-8B37F2B330A3}" presName="negativeSpace" presStyleCnt="0"/>
      <dgm:spPr/>
    </dgm:pt>
    <dgm:pt modelId="{565CCE0D-B0C6-4A89-AEC0-E30E6A942679}" type="pres">
      <dgm:prSet presAssocID="{0A44C728-F6A2-4FE3-82B2-8B37F2B330A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A928D-9648-4874-A24E-65AF1B858BB1}" type="pres">
      <dgm:prSet presAssocID="{7AE9C881-AF14-4EE5-8D0F-08E7128B6351}" presName="spaceBetweenRectangles" presStyleCnt="0"/>
      <dgm:spPr/>
    </dgm:pt>
    <dgm:pt modelId="{BB61FAF6-0CDD-4ABB-B829-77964760AF6F}" type="pres">
      <dgm:prSet presAssocID="{134704CF-865E-450F-B8D9-215679C1243F}" presName="parentLin" presStyleCnt="0"/>
      <dgm:spPr/>
    </dgm:pt>
    <dgm:pt modelId="{CA4CCAF9-5FCD-472F-A60D-1C279DC3004C}" type="pres">
      <dgm:prSet presAssocID="{134704CF-865E-450F-B8D9-215679C1243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927CB51-9C74-4F03-AE18-03E9E3408417}" type="pres">
      <dgm:prSet presAssocID="{134704CF-865E-450F-B8D9-215679C124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0A8E3-C8E6-4631-B7C0-0573BB984F1F}" type="pres">
      <dgm:prSet presAssocID="{134704CF-865E-450F-B8D9-215679C1243F}" presName="negativeSpace" presStyleCnt="0"/>
      <dgm:spPr/>
    </dgm:pt>
    <dgm:pt modelId="{951CCA14-2661-43FD-8021-45259ACA9F48}" type="pres">
      <dgm:prSet presAssocID="{134704CF-865E-450F-B8D9-215679C1243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FC6D7-F6C5-4831-B2CD-8696FA0553D9}" type="pres">
      <dgm:prSet presAssocID="{F21647F1-4900-4964-B7A5-203CDCC10C0A}" presName="spaceBetweenRectangles" presStyleCnt="0"/>
      <dgm:spPr/>
    </dgm:pt>
    <dgm:pt modelId="{FC3BDD6D-A253-400D-8DBA-15F3A8E203DC}" type="pres">
      <dgm:prSet presAssocID="{DD245770-C614-48BA-998F-B0594E05724F}" presName="parentLin" presStyleCnt="0"/>
      <dgm:spPr/>
    </dgm:pt>
    <dgm:pt modelId="{F220D010-31F1-450B-B0A4-ACDDD931B857}" type="pres">
      <dgm:prSet presAssocID="{DD245770-C614-48BA-998F-B0594E05724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EDBFBF6-FC10-4868-909C-19EC2EBBFD94}" type="pres">
      <dgm:prSet presAssocID="{DD245770-C614-48BA-998F-B0594E05724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AC9C0-01FC-48AA-953A-EB19496DD789}" type="pres">
      <dgm:prSet presAssocID="{DD245770-C614-48BA-998F-B0594E05724F}" presName="negativeSpace" presStyleCnt="0"/>
      <dgm:spPr/>
    </dgm:pt>
    <dgm:pt modelId="{6C724A9D-5DBC-4D6B-8953-8589B8A9BCB9}" type="pres">
      <dgm:prSet presAssocID="{DD245770-C614-48BA-998F-B0594E05724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6F4FDF-3B9B-4685-AC26-15A416617E71}" srcId="{26376B7F-0B99-4E21-BF8A-E0C74CB317AF}" destId="{DD245770-C614-48BA-998F-B0594E05724F}" srcOrd="2" destOrd="0" parTransId="{C1BBE842-9CAA-4C6A-9FBE-CE84582B0E1B}" sibTransId="{BC0D87D2-AE6A-4F31-A3A2-C1EE2C3516EF}"/>
    <dgm:cxn modelId="{22F973C6-B1B3-4593-A202-FD0E37C5B663}" type="presOf" srcId="{0A44C728-F6A2-4FE3-82B2-8B37F2B330A3}" destId="{335B64DA-2EC0-4E97-A2B7-037DF02D798A}" srcOrd="1" destOrd="0" presId="urn:microsoft.com/office/officeart/2005/8/layout/list1"/>
    <dgm:cxn modelId="{E4100B99-4C6C-4F36-93FB-81920341C260}" srcId="{DD245770-C614-48BA-998F-B0594E05724F}" destId="{779176CB-4F8C-4996-9F4D-146D6E7130EE}" srcOrd="0" destOrd="0" parTransId="{CD7FEAFE-5086-4A5B-A040-B0533834FDBF}" sibTransId="{C17CEA9C-EF60-4709-86BB-CBADA7E0FC72}"/>
    <dgm:cxn modelId="{30E3789A-7FB6-4CE5-BF85-0E0CA5AF7FA4}" srcId="{0A44C728-F6A2-4FE3-82B2-8B37F2B330A3}" destId="{B59BF72B-B1C5-42E4-866A-8B6E08C5D183}" srcOrd="0" destOrd="0" parTransId="{F90D1CF2-F349-4952-BEE8-5B5956E88942}" sibTransId="{6125BAFF-A351-42B4-80AA-77368FE4AC8E}"/>
    <dgm:cxn modelId="{18DD32C0-E751-4783-A8BB-8408FBB21221}" srcId="{E975AEAF-B770-456F-925B-5C8CFA444DD5}" destId="{1247F7BC-9D7B-48DF-973A-0DA6324558E7}" srcOrd="0" destOrd="0" parTransId="{33F5A9A8-FFFE-4D88-9D7E-5F75CB48B19D}" sibTransId="{F5E09F68-DDFF-45AE-A372-0AE98F6480DC}"/>
    <dgm:cxn modelId="{544BBAC5-4D05-4908-B7DE-6DF69A1E06B8}" type="presOf" srcId="{134704CF-865E-450F-B8D9-215679C1243F}" destId="{3927CB51-9C74-4F03-AE18-03E9E3408417}" srcOrd="1" destOrd="0" presId="urn:microsoft.com/office/officeart/2005/8/layout/list1"/>
    <dgm:cxn modelId="{7D82E6DE-A87A-4FB0-A3DC-2A4FB66B3B2C}" type="presOf" srcId="{E975AEAF-B770-456F-925B-5C8CFA444DD5}" destId="{951CCA14-2661-43FD-8021-45259ACA9F48}" srcOrd="0" destOrd="0" presId="urn:microsoft.com/office/officeart/2005/8/layout/list1"/>
    <dgm:cxn modelId="{B19932BB-1A7C-457E-920E-2335698C0B8A}" srcId="{E975AEAF-B770-456F-925B-5C8CFA444DD5}" destId="{DFFCC32A-F41C-4DC8-9B7B-72E06B0ED39F}" srcOrd="1" destOrd="0" parTransId="{EF28EA80-FD6A-4FD0-A9F4-C5BEB710D1D8}" sibTransId="{D39CBE59-4F70-475B-859F-67A9ECE7E870}"/>
    <dgm:cxn modelId="{F1E2418A-6BF8-4180-9A09-AB18730005DF}" type="presOf" srcId="{134704CF-865E-450F-B8D9-215679C1243F}" destId="{CA4CCAF9-5FCD-472F-A60D-1C279DC3004C}" srcOrd="0" destOrd="0" presId="urn:microsoft.com/office/officeart/2005/8/layout/list1"/>
    <dgm:cxn modelId="{7671822F-E142-4C33-B16C-EBD2F42CFD6A}" srcId="{26376B7F-0B99-4E21-BF8A-E0C74CB317AF}" destId="{0A44C728-F6A2-4FE3-82B2-8B37F2B330A3}" srcOrd="0" destOrd="0" parTransId="{86AB2DE4-07F0-4B08-A6B4-16BA5BFA60AF}" sibTransId="{7AE9C881-AF14-4EE5-8D0F-08E7128B6351}"/>
    <dgm:cxn modelId="{6A995E3F-8335-46DD-B3C1-7DF9C65BB448}" type="presOf" srcId="{1247F7BC-9D7B-48DF-973A-0DA6324558E7}" destId="{951CCA14-2661-43FD-8021-45259ACA9F48}" srcOrd="0" destOrd="1" presId="urn:microsoft.com/office/officeart/2005/8/layout/list1"/>
    <dgm:cxn modelId="{3BB95EF7-27C0-49F3-A1E4-A1FC75711458}" type="presOf" srcId="{B59BF72B-B1C5-42E4-866A-8B6E08C5D183}" destId="{565CCE0D-B0C6-4A89-AEC0-E30E6A942679}" srcOrd="0" destOrd="0" presId="urn:microsoft.com/office/officeart/2005/8/layout/list1"/>
    <dgm:cxn modelId="{7B978B7F-67AF-4085-8D95-D8EF5B31C6B9}" type="presOf" srcId="{779176CB-4F8C-4996-9F4D-146D6E7130EE}" destId="{6C724A9D-5DBC-4D6B-8953-8589B8A9BCB9}" srcOrd="0" destOrd="0" presId="urn:microsoft.com/office/officeart/2005/8/layout/list1"/>
    <dgm:cxn modelId="{BA451A83-E421-4F4C-8F40-A908068794FB}" srcId="{134704CF-865E-450F-B8D9-215679C1243F}" destId="{E975AEAF-B770-456F-925B-5C8CFA444DD5}" srcOrd="0" destOrd="0" parTransId="{D2F9A7AF-16FE-4C51-A403-B0FDCFF7BD2F}" sibTransId="{6572BD84-EF23-40B6-9F92-D70E84775153}"/>
    <dgm:cxn modelId="{2CBB7DBB-9E4E-48DF-87BD-E419DCE5FC01}" type="presOf" srcId="{26376B7F-0B99-4E21-BF8A-E0C74CB317AF}" destId="{BD18BB3B-4C74-4010-82ED-6F1B97103568}" srcOrd="0" destOrd="0" presId="urn:microsoft.com/office/officeart/2005/8/layout/list1"/>
    <dgm:cxn modelId="{BF09EBEA-F2F4-4669-B02B-AA5E9AC68A46}" type="presOf" srcId="{DD245770-C614-48BA-998F-B0594E05724F}" destId="{BEDBFBF6-FC10-4868-909C-19EC2EBBFD94}" srcOrd="1" destOrd="0" presId="urn:microsoft.com/office/officeart/2005/8/layout/list1"/>
    <dgm:cxn modelId="{F55688F7-D9EF-4950-B650-932A90433B5F}" type="presOf" srcId="{DFFCC32A-F41C-4DC8-9B7B-72E06B0ED39F}" destId="{951CCA14-2661-43FD-8021-45259ACA9F48}" srcOrd="0" destOrd="2" presId="urn:microsoft.com/office/officeart/2005/8/layout/list1"/>
    <dgm:cxn modelId="{7221ECAC-18A2-4480-98AE-93BD2B2406B1}" srcId="{26376B7F-0B99-4E21-BF8A-E0C74CB317AF}" destId="{134704CF-865E-450F-B8D9-215679C1243F}" srcOrd="1" destOrd="0" parTransId="{1A71200B-AEDB-4BE0-BE4F-73AECF49CE48}" sibTransId="{F21647F1-4900-4964-B7A5-203CDCC10C0A}"/>
    <dgm:cxn modelId="{FDD80585-34B8-4456-8CFE-9B8447D02ABF}" type="presOf" srcId="{DD245770-C614-48BA-998F-B0594E05724F}" destId="{F220D010-31F1-450B-B0A4-ACDDD931B857}" srcOrd="0" destOrd="0" presId="urn:microsoft.com/office/officeart/2005/8/layout/list1"/>
    <dgm:cxn modelId="{B17FA31D-BEDA-46B0-8496-D964B00925E5}" type="presOf" srcId="{0A44C728-F6A2-4FE3-82B2-8B37F2B330A3}" destId="{3A4D77F9-53E0-4742-9697-EB196146E3C0}" srcOrd="0" destOrd="0" presId="urn:microsoft.com/office/officeart/2005/8/layout/list1"/>
    <dgm:cxn modelId="{B0EF84A4-DC45-415E-91D4-ED55CC1505B3}" type="presParOf" srcId="{BD18BB3B-4C74-4010-82ED-6F1B97103568}" destId="{02BC4C5C-80BF-434D-8459-A37AA2AF4CCE}" srcOrd="0" destOrd="0" presId="urn:microsoft.com/office/officeart/2005/8/layout/list1"/>
    <dgm:cxn modelId="{B8F4378B-43B2-4F96-9F20-162F94F74389}" type="presParOf" srcId="{02BC4C5C-80BF-434D-8459-A37AA2AF4CCE}" destId="{3A4D77F9-53E0-4742-9697-EB196146E3C0}" srcOrd="0" destOrd="0" presId="urn:microsoft.com/office/officeart/2005/8/layout/list1"/>
    <dgm:cxn modelId="{54785984-A8CD-42EA-BA4D-FAEE7D1F91AF}" type="presParOf" srcId="{02BC4C5C-80BF-434D-8459-A37AA2AF4CCE}" destId="{335B64DA-2EC0-4E97-A2B7-037DF02D798A}" srcOrd="1" destOrd="0" presId="urn:microsoft.com/office/officeart/2005/8/layout/list1"/>
    <dgm:cxn modelId="{F36ED06F-24CD-4D4B-B82B-EFBDE4EB9BE0}" type="presParOf" srcId="{BD18BB3B-4C74-4010-82ED-6F1B97103568}" destId="{A7633C76-102C-4976-A0F4-DC90E4D5996B}" srcOrd="1" destOrd="0" presId="urn:microsoft.com/office/officeart/2005/8/layout/list1"/>
    <dgm:cxn modelId="{3B76001F-5DA1-4390-AD18-63ECC5BF8C78}" type="presParOf" srcId="{BD18BB3B-4C74-4010-82ED-6F1B97103568}" destId="{565CCE0D-B0C6-4A89-AEC0-E30E6A942679}" srcOrd="2" destOrd="0" presId="urn:microsoft.com/office/officeart/2005/8/layout/list1"/>
    <dgm:cxn modelId="{753EE51E-C76D-48F4-8BA3-9F12DCAB0A2F}" type="presParOf" srcId="{BD18BB3B-4C74-4010-82ED-6F1B97103568}" destId="{8BBA928D-9648-4874-A24E-65AF1B858BB1}" srcOrd="3" destOrd="0" presId="urn:microsoft.com/office/officeart/2005/8/layout/list1"/>
    <dgm:cxn modelId="{DE00DF91-E8AE-4D06-B047-8966D68E8FF2}" type="presParOf" srcId="{BD18BB3B-4C74-4010-82ED-6F1B97103568}" destId="{BB61FAF6-0CDD-4ABB-B829-77964760AF6F}" srcOrd="4" destOrd="0" presId="urn:microsoft.com/office/officeart/2005/8/layout/list1"/>
    <dgm:cxn modelId="{57B4DB12-B613-4D5D-93E6-A39E8D44F254}" type="presParOf" srcId="{BB61FAF6-0CDD-4ABB-B829-77964760AF6F}" destId="{CA4CCAF9-5FCD-472F-A60D-1C279DC3004C}" srcOrd="0" destOrd="0" presId="urn:microsoft.com/office/officeart/2005/8/layout/list1"/>
    <dgm:cxn modelId="{67D3C33F-DA6D-40F0-8FB1-8FECEC02DB65}" type="presParOf" srcId="{BB61FAF6-0CDD-4ABB-B829-77964760AF6F}" destId="{3927CB51-9C74-4F03-AE18-03E9E3408417}" srcOrd="1" destOrd="0" presId="urn:microsoft.com/office/officeart/2005/8/layout/list1"/>
    <dgm:cxn modelId="{580E68CE-B84B-45FA-B1AA-A77BA207FD52}" type="presParOf" srcId="{BD18BB3B-4C74-4010-82ED-6F1B97103568}" destId="{F6F0A8E3-C8E6-4631-B7C0-0573BB984F1F}" srcOrd="5" destOrd="0" presId="urn:microsoft.com/office/officeart/2005/8/layout/list1"/>
    <dgm:cxn modelId="{18AFDDF7-D5B3-4B4F-9433-84DAD8C60B2A}" type="presParOf" srcId="{BD18BB3B-4C74-4010-82ED-6F1B97103568}" destId="{951CCA14-2661-43FD-8021-45259ACA9F48}" srcOrd="6" destOrd="0" presId="urn:microsoft.com/office/officeart/2005/8/layout/list1"/>
    <dgm:cxn modelId="{ADCC100B-65DB-42F7-9F1E-4EBBA49CD92A}" type="presParOf" srcId="{BD18BB3B-4C74-4010-82ED-6F1B97103568}" destId="{A08FC6D7-F6C5-4831-B2CD-8696FA0553D9}" srcOrd="7" destOrd="0" presId="urn:microsoft.com/office/officeart/2005/8/layout/list1"/>
    <dgm:cxn modelId="{A788A2E6-D848-4A13-95BC-FE347AF3D42D}" type="presParOf" srcId="{BD18BB3B-4C74-4010-82ED-6F1B97103568}" destId="{FC3BDD6D-A253-400D-8DBA-15F3A8E203DC}" srcOrd="8" destOrd="0" presId="urn:microsoft.com/office/officeart/2005/8/layout/list1"/>
    <dgm:cxn modelId="{965DC55A-27A3-4701-B696-E558D8DA2C79}" type="presParOf" srcId="{FC3BDD6D-A253-400D-8DBA-15F3A8E203DC}" destId="{F220D010-31F1-450B-B0A4-ACDDD931B857}" srcOrd="0" destOrd="0" presId="urn:microsoft.com/office/officeart/2005/8/layout/list1"/>
    <dgm:cxn modelId="{F69552DD-E183-43D9-A158-82CE6427A3ED}" type="presParOf" srcId="{FC3BDD6D-A253-400D-8DBA-15F3A8E203DC}" destId="{BEDBFBF6-FC10-4868-909C-19EC2EBBFD94}" srcOrd="1" destOrd="0" presId="urn:microsoft.com/office/officeart/2005/8/layout/list1"/>
    <dgm:cxn modelId="{4A846AF3-85FB-45E6-A13E-80CEE6526D5D}" type="presParOf" srcId="{BD18BB3B-4C74-4010-82ED-6F1B97103568}" destId="{68BAC9C0-01FC-48AA-953A-EB19496DD789}" srcOrd="9" destOrd="0" presId="urn:microsoft.com/office/officeart/2005/8/layout/list1"/>
    <dgm:cxn modelId="{0304CF17-DEBC-45E6-ABED-D5C108AFE1FF}" type="presParOf" srcId="{BD18BB3B-4C74-4010-82ED-6F1B97103568}" destId="{6C724A9D-5DBC-4D6B-8953-8589B8A9BC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376B7F-0B99-4E21-BF8A-E0C74CB317AF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44C728-F6A2-4FE3-82B2-8B37F2B330A3}">
      <dgm:prSet phldrT="[Text]"/>
      <dgm:spPr/>
      <dgm:t>
        <a:bodyPr/>
        <a:lstStyle/>
        <a:p>
          <a:r>
            <a:rPr lang="en-US" b="1" dirty="0" smtClean="0"/>
            <a:t>FY14</a:t>
          </a:r>
          <a:endParaRPr lang="en-US" b="1" dirty="0"/>
        </a:p>
      </dgm:t>
    </dgm:pt>
    <dgm:pt modelId="{86AB2DE4-07F0-4B08-A6B4-16BA5BFA60AF}" type="parTrans" cxnId="{7671822F-E142-4C33-B16C-EBD2F42CFD6A}">
      <dgm:prSet/>
      <dgm:spPr/>
      <dgm:t>
        <a:bodyPr/>
        <a:lstStyle/>
        <a:p>
          <a:endParaRPr lang="en-US"/>
        </a:p>
      </dgm:t>
    </dgm:pt>
    <dgm:pt modelId="{7AE9C881-AF14-4EE5-8D0F-08E7128B6351}" type="sibTrans" cxnId="{7671822F-E142-4C33-B16C-EBD2F42CFD6A}">
      <dgm:prSet/>
      <dgm:spPr/>
      <dgm:t>
        <a:bodyPr/>
        <a:lstStyle/>
        <a:p>
          <a:endParaRPr lang="en-US"/>
        </a:p>
      </dgm:t>
    </dgm:pt>
    <dgm:pt modelId="{134704CF-865E-450F-B8D9-215679C1243F}">
      <dgm:prSet phldrT="[Text]"/>
      <dgm:spPr/>
      <dgm:t>
        <a:bodyPr/>
        <a:lstStyle/>
        <a:p>
          <a:r>
            <a:rPr lang="en-US" b="1" dirty="0" smtClean="0"/>
            <a:t>FY15</a:t>
          </a:r>
          <a:endParaRPr lang="en-US" b="1" dirty="0"/>
        </a:p>
      </dgm:t>
    </dgm:pt>
    <dgm:pt modelId="{1A71200B-AEDB-4BE0-BE4F-73AECF49CE48}" type="parTrans" cxnId="{7221ECAC-18A2-4480-98AE-93BD2B2406B1}">
      <dgm:prSet/>
      <dgm:spPr/>
      <dgm:t>
        <a:bodyPr/>
        <a:lstStyle/>
        <a:p>
          <a:endParaRPr lang="en-US"/>
        </a:p>
      </dgm:t>
    </dgm:pt>
    <dgm:pt modelId="{F21647F1-4900-4964-B7A5-203CDCC10C0A}" type="sibTrans" cxnId="{7221ECAC-18A2-4480-98AE-93BD2B2406B1}">
      <dgm:prSet/>
      <dgm:spPr/>
      <dgm:t>
        <a:bodyPr/>
        <a:lstStyle/>
        <a:p>
          <a:endParaRPr lang="en-US"/>
        </a:p>
      </dgm:t>
    </dgm:pt>
    <dgm:pt modelId="{DD245770-C614-48BA-998F-B0594E05724F}">
      <dgm:prSet phldrT="[Text]"/>
      <dgm:spPr/>
      <dgm:t>
        <a:bodyPr/>
        <a:lstStyle/>
        <a:p>
          <a:r>
            <a:rPr lang="en-US" b="1" dirty="0" smtClean="0"/>
            <a:t>FY16</a:t>
          </a:r>
          <a:endParaRPr lang="en-US" b="1" dirty="0"/>
        </a:p>
      </dgm:t>
    </dgm:pt>
    <dgm:pt modelId="{C1BBE842-9CAA-4C6A-9FBE-CE84582B0E1B}" type="parTrans" cxnId="{2A6F4FDF-3B9B-4685-AC26-15A416617E71}">
      <dgm:prSet/>
      <dgm:spPr/>
      <dgm:t>
        <a:bodyPr/>
        <a:lstStyle/>
        <a:p>
          <a:endParaRPr lang="en-US"/>
        </a:p>
      </dgm:t>
    </dgm:pt>
    <dgm:pt modelId="{BC0D87D2-AE6A-4F31-A3A2-C1EE2C3516EF}" type="sibTrans" cxnId="{2A6F4FDF-3B9B-4685-AC26-15A416617E71}">
      <dgm:prSet/>
      <dgm:spPr/>
      <dgm:t>
        <a:bodyPr/>
        <a:lstStyle/>
        <a:p>
          <a:endParaRPr lang="en-US"/>
        </a:p>
      </dgm:t>
    </dgm:pt>
    <dgm:pt modelId="{B59BF72B-B1C5-42E4-866A-8B6E08C5D183}">
      <dgm:prSet phldrT="[Text]"/>
      <dgm:spPr/>
      <dgm:t>
        <a:bodyPr/>
        <a:lstStyle/>
        <a:p>
          <a:r>
            <a:rPr lang="en-US" b="1" dirty="0" smtClean="0"/>
            <a:t>OSE with previous HS3 data underway</a:t>
          </a:r>
          <a:endParaRPr lang="en-US" b="1" dirty="0"/>
        </a:p>
      </dgm:t>
    </dgm:pt>
    <dgm:pt modelId="{F90D1CF2-F349-4952-BEE8-5B5956E88942}" type="parTrans" cxnId="{30E3789A-7FB6-4CE5-BF85-0E0CA5AF7FA4}">
      <dgm:prSet/>
      <dgm:spPr/>
      <dgm:t>
        <a:bodyPr/>
        <a:lstStyle/>
        <a:p>
          <a:endParaRPr lang="en-US"/>
        </a:p>
      </dgm:t>
    </dgm:pt>
    <dgm:pt modelId="{6125BAFF-A351-42B4-80AA-77368FE4AC8E}" type="sibTrans" cxnId="{30E3789A-7FB6-4CE5-BF85-0E0CA5AF7FA4}">
      <dgm:prSet/>
      <dgm:spPr/>
      <dgm:t>
        <a:bodyPr/>
        <a:lstStyle/>
        <a:p>
          <a:endParaRPr lang="en-US"/>
        </a:p>
      </dgm:t>
    </dgm:pt>
    <dgm:pt modelId="{E975AEAF-B770-456F-925B-5C8CFA444DD5}">
      <dgm:prSet phldrT="[Text]"/>
      <dgm:spPr/>
      <dgm:t>
        <a:bodyPr/>
        <a:lstStyle/>
        <a:p>
          <a:r>
            <a:rPr lang="en-US" b="1" dirty="0" smtClean="0"/>
            <a:t>Continued OSE and OSSE studies</a:t>
          </a:r>
          <a:endParaRPr lang="en-US" b="1" dirty="0"/>
        </a:p>
      </dgm:t>
    </dgm:pt>
    <dgm:pt modelId="{D2F9A7AF-16FE-4C51-A403-B0FDCFF7BD2F}" type="parTrans" cxnId="{BA451A83-E421-4F4C-8F40-A908068794FB}">
      <dgm:prSet/>
      <dgm:spPr/>
      <dgm:t>
        <a:bodyPr/>
        <a:lstStyle/>
        <a:p>
          <a:endParaRPr lang="en-US"/>
        </a:p>
      </dgm:t>
    </dgm:pt>
    <dgm:pt modelId="{6572BD84-EF23-40B6-9F92-D70E84775153}" type="sibTrans" cxnId="{BA451A83-E421-4F4C-8F40-A908068794FB}">
      <dgm:prSet/>
      <dgm:spPr/>
      <dgm:t>
        <a:bodyPr/>
        <a:lstStyle/>
        <a:p>
          <a:endParaRPr lang="en-US"/>
        </a:p>
      </dgm:t>
    </dgm:pt>
    <dgm:pt modelId="{1247F7BC-9D7B-48DF-973A-0DA6324558E7}">
      <dgm:prSet/>
      <dgm:spPr/>
      <dgm:t>
        <a:bodyPr/>
        <a:lstStyle/>
        <a:p>
          <a:r>
            <a:rPr lang="en-US" b="1" dirty="0" smtClean="0"/>
            <a:t>10 – 16 NOAA-dedicated Global Hawk missions</a:t>
          </a:r>
          <a:endParaRPr lang="en-US" b="1" dirty="0"/>
        </a:p>
      </dgm:t>
    </dgm:pt>
    <dgm:pt modelId="{33F5A9A8-FFFE-4D88-9D7E-5F75CB48B19D}" type="parTrans" cxnId="{18DD32C0-E751-4783-A8BB-8408FBB21221}">
      <dgm:prSet/>
      <dgm:spPr/>
      <dgm:t>
        <a:bodyPr/>
        <a:lstStyle/>
        <a:p>
          <a:endParaRPr lang="en-US"/>
        </a:p>
      </dgm:t>
    </dgm:pt>
    <dgm:pt modelId="{F5E09F68-DDFF-45AE-A372-0AE98F6480DC}" type="sibTrans" cxnId="{18DD32C0-E751-4783-A8BB-8408FBB21221}">
      <dgm:prSet/>
      <dgm:spPr/>
      <dgm:t>
        <a:bodyPr/>
        <a:lstStyle/>
        <a:p>
          <a:endParaRPr lang="en-US"/>
        </a:p>
      </dgm:t>
    </dgm:pt>
    <dgm:pt modelId="{DFFCC32A-F41C-4DC8-9B7B-72E06B0ED39F}">
      <dgm:prSet/>
      <dgm:spPr/>
      <dgm:t>
        <a:bodyPr/>
        <a:lstStyle/>
        <a:p>
          <a:r>
            <a:rPr lang="en-US" b="1" dirty="0" smtClean="0"/>
            <a:t>NOAA aviation personnel supporting NASA and NOAA Global Hawk missions</a:t>
          </a:r>
          <a:endParaRPr lang="en-US" b="1" dirty="0"/>
        </a:p>
      </dgm:t>
    </dgm:pt>
    <dgm:pt modelId="{EF28EA80-FD6A-4FD0-A9F4-C5BEB710D1D8}" type="parTrans" cxnId="{B19932BB-1A7C-457E-920E-2335698C0B8A}">
      <dgm:prSet/>
      <dgm:spPr/>
      <dgm:t>
        <a:bodyPr/>
        <a:lstStyle/>
        <a:p>
          <a:endParaRPr lang="en-US"/>
        </a:p>
      </dgm:t>
    </dgm:pt>
    <dgm:pt modelId="{D39CBE59-4F70-475B-859F-67A9ECE7E870}" type="sibTrans" cxnId="{B19932BB-1A7C-457E-920E-2335698C0B8A}">
      <dgm:prSet/>
      <dgm:spPr/>
      <dgm:t>
        <a:bodyPr/>
        <a:lstStyle/>
        <a:p>
          <a:endParaRPr lang="en-US"/>
        </a:p>
      </dgm:t>
    </dgm:pt>
    <dgm:pt modelId="{4DCCA95A-D6BD-4638-9209-9022697193C0}">
      <dgm:prSet phldrT="[Text]"/>
      <dgm:spPr/>
      <dgm:t>
        <a:bodyPr/>
        <a:lstStyle/>
        <a:p>
          <a:r>
            <a:rPr lang="en-US" b="1" dirty="0" smtClean="0"/>
            <a:t>OSSE with simulated data starting soon  for Atlantic / Gulf of Mexico tropical cyclones and Pacific / Arctic  weather systems</a:t>
          </a:r>
          <a:endParaRPr lang="en-US" b="1" dirty="0"/>
        </a:p>
      </dgm:t>
    </dgm:pt>
    <dgm:pt modelId="{1BAF5774-1078-428E-BB32-C35FD7355266}" type="parTrans" cxnId="{5CA207F5-04F5-4793-B5AF-D943E8C7ADE9}">
      <dgm:prSet/>
      <dgm:spPr/>
      <dgm:t>
        <a:bodyPr/>
        <a:lstStyle/>
        <a:p>
          <a:endParaRPr lang="en-US"/>
        </a:p>
      </dgm:t>
    </dgm:pt>
    <dgm:pt modelId="{DA418AEA-6C9D-4F02-BE4C-D74D4316E77F}" type="sibTrans" cxnId="{5CA207F5-04F5-4793-B5AF-D943E8C7ADE9}">
      <dgm:prSet/>
      <dgm:spPr/>
      <dgm:t>
        <a:bodyPr/>
        <a:lstStyle/>
        <a:p>
          <a:endParaRPr lang="en-US"/>
        </a:p>
      </dgm:t>
    </dgm:pt>
    <dgm:pt modelId="{CD787C25-01C0-4D88-BA86-576544C32A3C}">
      <dgm:prSet phldrT="[Text]"/>
      <dgm:spPr/>
      <dgm:t>
        <a:bodyPr/>
        <a:lstStyle/>
        <a:p>
          <a:r>
            <a:rPr lang="en-US" b="1" dirty="0" smtClean="0"/>
            <a:t>5 extra missions added to HS3 </a:t>
          </a:r>
          <a:endParaRPr lang="en-US" b="1" dirty="0"/>
        </a:p>
      </dgm:t>
    </dgm:pt>
    <dgm:pt modelId="{07988528-36A7-4DC3-B0CB-C92D781040AD}" type="parTrans" cxnId="{12E8EB8B-2184-4998-A7CC-B8DEF04B927F}">
      <dgm:prSet/>
      <dgm:spPr/>
      <dgm:t>
        <a:bodyPr/>
        <a:lstStyle/>
        <a:p>
          <a:endParaRPr lang="en-US"/>
        </a:p>
      </dgm:t>
    </dgm:pt>
    <dgm:pt modelId="{52E891D4-81DE-4E15-8554-6F62B2AA25C3}" type="sibTrans" cxnId="{12E8EB8B-2184-4998-A7CC-B8DEF04B927F}">
      <dgm:prSet/>
      <dgm:spPr/>
      <dgm:t>
        <a:bodyPr/>
        <a:lstStyle/>
        <a:p>
          <a:endParaRPr lang="en-US"/>
        </a:p>
      </dgm:t>
    </dgm:pt>
    <dgm:pt modelId="{70EBC014-71ED-4C3B-A3B2-9649F2AE356E}">
      <dgm:prSet phldrT="[Text]"/>
      <dgm:spPr/>
      <dgm:t>
        <a:bodyPr/>
        <a:lstStyle/>
        <a:p>
          <a:r>
            <a:rPr lang="en-US" b="1" dirty="0" smtClean="0"/>
            <a:t>NOAA aviation personnel supporting NASA and NOAA Global Hawk missions</a:t>
          </a:r>
          <a:endParaRPr lang="en-US" b="1" dirty="0"/>
        </a:p>
      </dgm:t>
    </dgm:pt>
    <dgm:pt modelId="{AAF04120-F13F-409C-9E9A-BC61E06D7EB2}" type="parTrans" cxnId="{614563ED-7A22-4CF8-9A86-FE1DA5969854}">
      <dgm:prSet/>
      <dgm:spPr/>
      <dgm:t>
        <a:bodyPr/>
        <a:lstStyle/>
        <a:p>
          <a:endParaRPr lang="en-US"/>
        </a:p>
      </dgm:t>
    </dgm:pt>
    <dgm:pt modelId="{A42F6C64-5E74-4E3B-A7E2-8AAC34982C75}" type="sibTrans" cxnId="{614563ED-7A22-4CF8-9A86-FE1DA5969854}">
      <dgm:prSet/>
      <dgm:spPr/>
      <dgm:t>
        <a:bodyPr/>
        <a:lstStyle/>
        <a:p>
          <a:endParaRPr lang="en-US"/>
        </a:p>
      </dgm:t>
    </dgm:pt>
    <dgm:pt modelId="{0970707F-101B-40EA-BBB2-73D95EE60FEA}">
      <dgm:prSet phldrT="[Text]"/>
      <dgm:spPr/>
      <dgm:t>
        <a:bodyPr/>
        <a:lstStyle/>
        <a:p>
          <a:r>
            <a:rPr lang="en-US" b="1" dirty="0" smtClean="0"/>
            <a:t>NOAA-dedicated Global Hawk missions and possible partnership with NASA Earth Venture experiment</a:t>
          </a:r>
          <a:endParaRPr lang="en-US" b="1" dirty="0"/>
        </a:p>
      </dgm:t>
    </dgm:pt>
    <dgm:pt modelId="{85A3F59E-EF73-4638-AACB-872CE8F622EE}" type="parTrans" cxnId="{00EDD08E-6655-4B41-AC40-08AAD4107BB1}">
      <dgm:prSet/>
      <dgm:spPr/>
      <dgm:t>
        <a:bodyPr/>
        <a:lstStyle/>
        <a:p>
          <a:endParaRPr lang="en-US"/>
        </a:p>
      </dgm:t>
    </dgm:pt>
    <dgm:pt modelId="{79261B54-04C2-4AA5-92E2-ECF98CE6A0BE}" type="sibTrans" cxnId="{00EDD08E-6655-4B41-AC40-08AAD4107BB1}">
      <dgm:prSet/>
      <dgm:spPr/>
      <dgm:t>
        <a:bodyPr/>
        <a:lstStyle/>
        <a:p>
          <a:endParaRPr lang="en-US"/>
        </a:p>
      </dgm:t>
    </dgm:pt>
    <dgm:pt modelId="{12E651B2-F4AC-446E-A089-E4D914361F7A}">
      <dgm:prSet phldrT="[Text]"/>
      <dgm:spPr/>
      <dgm:t>
        <a:bodyPr/>
        <a:lstStyle/>
        <a:p>
          <a:r>
            <a:rPr lang="en-US" b="1" dirty="0" smtClean="0"/>
            <a:t>Finalize data impact studies  and  analysis of cost and operational benefits</a:t>
          </a:r>
          <a:endParaRPr lang="en-US" b="1" dirty="0"/>
        </a:p>
      </dgm:t>
    </dgm:pt>
    <dgm:pt modelId="{D86890F5-A94A-4646-B86F-A6BFC00D1D01}" type="parTrans" cxnId="{7E33F8D8-9701-45F7-B8EF-DCA96A695C2F}">
      <dgm:prSet/>
      <dgm:spPr/>
      <dgm:t>
        <a:bodyPr/>
        <a:lstStyle/>
        <a:p>
          <a:endParaRPr lang="en-US"/>
        </a:p>
      </dgm:t>
    </dgm:pt>
    <dgm:pt modelId="{C21880CE-E52E-49EE-9AD5-D056ECA8A6D7}" type="sibTrans" cxnId="{7E33F8D8-9701-45F7-B8EF-DCA96A695C2F}">
      <dgm:prSet/>
      <dgm:spPr/>
      <dgm:t>
        <a:bodyPr/>
        <a:lstStyle/>
        <a:p>
          <a:endParaRPr lang="en-US"/>
        </a:p>
      </dgm:t>
    </dgm:pt>
    <dgm:pt modelId="{9AE31B28-5AB7-4ED3-A2ED-C2635BB4AE30}">
      <dgm:prSet phldrT="[Text]"/>
      <dgm:spPr/>
      <dgm:t>
        <a:bodyPr/>
        <a:lstStyle/>
        <a:p>
          <a:r>
            <a:rPr lang="en-US" b="1" smtClean="0"/>
            <a:t>NOAA aviation personnel supporting NASA and NOAA Global Hawk missions</a:t>
          </a:r>
          <a:endParaRPr lang="en-US" b="1" dirty="0"/>
        </a:p>
      </dgm:t>
    </dgm:pt>
    <dgm:pt modelId="{8E9A1903-6902-4B8D-9166-4CE75A6D6A55}" type="parTrans" cxnId="{E8B5CFCB-9204-43D1-9613-02FEEE507686}">
      <dgm:prSet/>
      <dgm:spPr/>
      <dgm:t>
        <a:bodyPr/>
        <a:lstStyle/>
        <a:p>
          <a:endParaRPr lang="en-US"/>
        </a:p>
      </dgm:t>
    </dgm:pt>
    <dgm:pt modelId="{1208ABCA-1AFE-4CCB-B37F-29691307100C}" type="sibTrans" cxnId="{E8B5CFCB-9204-43D1-9613-02FEEE507686}">
      <dgm:prSet/>
      <dgm:spPr/>
      <dgm:t>
        <a:bodyPr/>
        <a:lstStyle/>
        <a:p>
          <a:endParaRPr lang="en-US"/>
        </a:p>
      </dgm:t>
    </dgm:pt>
    <dgm:pt modelId="{BD18BB3B-4C74-4010-82ED-6F1B97103568}" type="pres">
      <dgm:prSet presAssocID="{26376B7F-0B99-4E21-BF8A-E0C74CB317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BC4C5C-80BF-434D-8459-A37AA2AF4CCE}" type="pres">
      <dgm:prSet presAssocID="{0A44C728-F6A2-4FE3-82B2-8B37F2B330A3}" presName="parentLin" presStyleCnt="0"/>
      <dgm:spPr/>
    </dgm:pt>
    <dgm:pt modelId="{3A4D77F9-53E0-4742-9697-EB196146E3C0}" type="pres">
      <dgm:prSet presAssocID="{0A44C728-F6A2-4FE3-82B2-8B37F2B330A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35B64DA-2EC0-4E97-A2B7-037DF02D798A}" type="pres">
      <dgm:prSet presAssocID="{0A44C728-F6A2-4FE3-82B2-8B37F2B330A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33C76-102C-4976-A0F4-DC90E4D5996B}" type="pres">
      <dgm:prSet presAssocID="{0A44C728-F6A2-4FE3-82B2-8B37F2B330A3}" presName="negativeSpace" presStyleCnt="0"/>
      <dgm:spPr/>
    </dgm:pt>
    <dgm:pt modelId="{565CCE0D-B0C6-4A89-AEC0-E30E6A942679}" type="pres">
      <dgm:prSet presAssocID="{0A44C728-F6A2-4FE3-82B2-8B37F2B330A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A928D-9648-4874-A24E-65AF1B858BB1}" type="pres">
      <dgm:prSet presAssocID="{7AE9C881-AF14-4EE5-8D0F-08E7128B6351}" presName="spaceBetweenRectangles" presStyleCnt="0"/>
      <dgm:spPr/>
    </dgm:pt>
    <dgm:pt modelId="{BB61FAF6-0CDD-4ABB-B829-77964760AF6F}" type="pres">
      <dgm:prSet presAssocID="{134704CF-865E-450F-B8D9-215679C1243F}" presName="parentLin" presStyleCnt="0"/>
      <dgm:spPr/>
    </dgm:pt>
    <dgm:pt modelId="{CA4CCAF9-5FCD-472F-A60D-1C279DC3004C}" type="pres">
      <dgm:prSet presAssocID="{134704CF-865E-450F-B8D9-215679C1243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927CB51-9C74-4F03-AE18-03E9E3408417}" type="pres">
      <dgm:prSet presAssocID="{134704CF-865E-450F-B8D9-215679C124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0A8E3-C8E6-4631-B7C0-0573BB984F1F}" type="pres">
      <dgm:prSet presAssocID="{134704CF-865E-450F-B8D9-215679C1243F}" presName="negativeSpace" presStyleCnt="0"/>
      <dgm:spPr/>
    </dgm:pt>
    <dgm:pt modelId="{951CCA14-2661-43FD-8021-45259ACA9F48}" type="pres">
      <dgm:prSet presAssocID="{134704CF-865E-450F-B8D9-215679C1243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FC6D7-F6C5-4831-B2CD-8696FA0553D9}" type="pres">
      <dgm:prSet presAssocID="{F21647F1-4900-4964-B7A5-203CDCC10C0A}" presName="spaceBetweenRectangles" presStyleCnt="0"/>
      <dgm:spPr/>
    </dgm:pt>
    <dgm:pt modelId="{FC3BDD6D-A253-400D-8DBA-15F3A8E203DC}" type="pres">
      <dgm:prSet presAssocID="{DD245770-C614-48BA-998F-B0594E05724F}" presName="parentLin" presStyleCnt="0"/>
      <dgm:spPr/>
    </dgm:pt>
    <dgm:pt modelId="{F220D010-31F1-450B-B0A4-ACDDD931B857}" type="pres">
      <dgm:prSet presAssocID="{DD245770-C614-48BA-998F-B0594E05724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EDBFBF6-FC10-4868-909C-19EC2EBBFD94}" type="pres">
      <dgm:prSet presAssocID="{DD245770-C614-48BA-998F-B0594E05724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AC9C0-01FC-48AA-953A-EB19496DD789}" type="pres">
      <dgm:prSet presAssocID="{DD245770-C614-48BA-998F-B0594E05724F}" presName="negativeSpace" presStyleCnt="0"/>
      <dgm:spPr/>
    </dgm:pt>
    <dgm:pt modelId="{6C724A9D-5DBC-4D6B-8953-8589B8A9BCB9}" type="pres">
      <dgm:prSet presAssocID="{DD245770-C614-48BA-998F-B0594E05724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C9A8A9-CFDF-4540-943D-A3FB30A4A79E}" type="presOf" srcId="{DFFCC32A-F41C-4DC8-9B7B-72E06B0ED39F}" destId="{951CCA14-2661-43FD-8021-45259ACA9F48}" srcOrd="0" destOrd="2" presId="urn:microsoft.com/office/officeart/2005/8/layout/list1"/>
    <dgm:cxn modelId="{5661ED10-52AD-4014-94A4-CDADF159BE5F}" type="presOf" srcId="{0A44C728-F6A2-4FE3-82B2-8B37F2B330A3}" destId="{335B64DA-2EC0-4E97-A2B7-037DF02D798A}" srcOrd="1" destOrd="0" presId="urn:microsoft.com/office/officeart/2005/8/layout/list1"/>
    <dgm:cxn modelId="{D2F18A82-92AF-48AE-B516-DF56456D7EDB}" type="presOf" srcId="{DD245770-C614-48BA-998F-B0594E05724F}" destId="{BEDBFBF6-FC10-4868-909C-19EC2EBBFD94}" srcOrd="1" destOrd="0" presId="urn:microsoft.com/office/officeart/2005/8/layout/list1"/>
    <dgm:cxn modelId="{9F7DCEA2-751D-4DBF-A394-DD10D9BECE37}" type="presOf" srcId="{134704CF-865E-450F-B8D9-215679C1243F}" destId="{3927CB51-9C74-4F03-AE18-03E9E3408417}" srcOrd="1" destOrd="0" presId="urn:microsoft.com/office/officeart/2005/8/layout/list1"/>
    <dgm:cxn modelId="{265D444F-30F0-4F0E-8697-46A5A6E1F889}" type="presOf" srcId="{0970707F-101B-40EA-BBB2-73D95EE60FEA}" destId="{6C724A9D-5DBC-4D6B-8953-8589B8A9BCB9}" srcOrd="0" destOrd="0" presId="urn:microsoft.com/office/officeart/2005/8/layout/list1"/>
    <dgm:cxn modelId="{69A50189-D10C-4CEC-81AE-B5DB81BCE871}" type="presOf" srcId="{9AE31B28-5AB7-4ED3-A2ED-C2635BB4AE30}" destId="{6C724A9D-5DBC-4D6B-8953-8589B8A9BCB9}" srcOrd="0" destOrd="1" presId="urn:microsoft.com/office/officeart/2005/8/layout/list1"/>
    <dgm:cxn modelId="{7E33F8D8-9701-45F7-B8EF-DCA96A695C2F}" srcId="{DD245770-C614-48BA-998F-B0594E05724F}" destId="{12E651B2-F4AC-446E-A089-E4D914361F7A}" srcOrd="2" destOrd="0" parTransId="{D86890F5-A94A-4646-B86F-A6BFC00D1D01}" sibTransId="{C21880CE-E52E-49EE-9AD5-D056ECA8A6D7}"/>
    <dgm:cxn modelId="{59A2A396-547E-4234-A235-064350D03796}" type="presOf" srcId="{B59BF72B-B1C5-42E4-866A-8B6E08C5D183}" destId="{565CCE0D-B0C6-4A89-AEC0-E30E6A942679}" srcOrd="0" destOrd="0" presId="urn:microsoft.com/office/officeart/2005/8/layout/list1"/>
    <dgm:cxn modelId="{2FF2E4BE-0C1C-4DBC-92AE-25A6F5044F02}" type="presOf" srcId="{CD787C25-01C0-4D88-BA86-576544C32A3C}" destId="{565CCE0D-B0C6-4A89-AEC0-E30E6A942679}" srcOrd="0" destOrd="2" presId="urn:microsoft.com/office/officeart/2005/8/layout/list1"/>
    <dgm:cxn modelId="{E8B5CFCB-9204-43D1-9613-02FEEE507686}" srcId="{DD245770-C614-48BA-998F-B0594E05724F}" destId="{9AE31B28-5AB7-4ED3-A2ED-C2635BB4AE30}" srcOrd="1" destOrd="0" parTransId="{8E9A1903-6902-4B8D-9166-4CE75A6D6A55}" sibTransId="{1208ABCA-1AFE-4CCB-B37F-29691307100C}"/>
    <dgm:cxn modelId="{44CC9F8A-8D56-4DBE-BB6C-6EB3E9C873F1}" type="presOf" srcId="{E975AEAF-B770-456F-925B-5C8CFA444DD5}" destId="{951CCA14-2661-43FD-8021-45259ACA9F48}" srcOrd="0" destOrd="0" presId="urn:microsoft.com/office/officeart/2005/8/layout/list1"/>
    <dgm:cxn modelId="{614563ED-7A22-4CF8-9A86-FE1DA5969854}" srcId="{0A44C728-F6A2-4FE3-82B2-8B37F2B330A3}" destId="{70EBC014-71ED-4C3B-A3B2-9649F2AE356E}" srcOrd="3" destOrd="0" parTransId="{AAF04120-F13F-409C-9E9A-BC61E06D7EB2}" sibTransId="{A42F6C64-5E74-4E3B-A7E2-8AAC34982C75}"/>
    <dgm:cxn modelId="{BA451A83-E421-4F4C-8F40-A908068794FB}" srcId="{134704CF-865E-450F-B8D9-215679C1243F}" destId="{E975AEAF-B770-456F-925B-5C8CFA444DD5}" srcOrd="0" destOrd="0" parTransId="{D2F9A7AF-16FE-4C51-A403-B0FDCFF7BD2F}" sibTransId="{6572BD84-EF23-40B6-9F92-D70E84775153}"/>
    <dgm:cxn modelId="{7671822F-E142-4C33-B16C-EBD2F42CFD6A}" srcId="{26376B7F-0B99-4E21-BF8A-E0C74CB317AF}" destId="{0A44C728-F6A2-4FE3-82B2-8B37F2B330A3}" srcOrd="0" destOrd="0" parTransId="{86AB2DE4-07F0-4B08-A6B4-16BA5BFA60AF}" sibTransId="{7AE9C881-AF14-4EE5-8D0F-08E7128B6351}"/>
    <dgm:cxn modelId="{80D647D7-AC98-45BE-B5E8-EBEDD89D1E34}" type="presOf" srcId="{0A44C728-F6A2-4FE3-82B2-8B37F2B330A3}" destId="{3A4D77F9-53E0-4742-9697-EB196146E3C0}" srcOrd="0" destOrd="0" presId="urn:microsoft.com/office/officeart/2005/8/layout/list1"/>
    <dgm:cxn modelId="{30E3789A-7FB6-4CE5-BF85-0E0CA5AF7FA4}" srcId="{0A44C728-F6A2-4FE3-82B2-8B37F2B330A3}" destId="{B59BF72B-B1C5-42E4-866A-8B6E08C5D183}" srcOrd="0" destOrd="0" parTransId="{F90D1CF2-F349-4952-BEE8-5B5956E88942}" sibTransId="{6125BAFF-A351-42B4-80AA-77368FE4AC8E}"/>
    <dgm:cxn modelId="{B264C036-B5BF-4DA9-B3C8-EB79865FB209}" type="presOf" srcId="{134704CF-865E-450F-B8D9-215679C1243F}" destId="{CA4CCAF9-5FCD-472F-A60D-1C279DC3004C}" srcOrd="0" destOrd="0" presId="urn:microsoft.com/office/officeart/2005/8/layout/list1"/>
    <dgm:cxn modelId="{5CA207F5-04F5-4793-B5AF-D943E8C7ADE9}" srcId="{0A44C728-F6A2-4FE3-82B2-8B37F2B330A3}" destId="{4DCCA95A-D6BD-4638-9209-9022697193C0}" srcOrd="1" destOrd="0" parTransId="{1BAF5774-1078-428E-BB32-C35FD7355266}" sibTransId="{DA418AEA-6C9D-4F02-BE4C-D74D4316E77F}"/>
    <dgm:cxn modelId="{E7AFCCD8-34FF-43AA-B5B5-440C7360E936}" type="presOf" srcId="{26376B7F-0B99-4E21-BF8A-E0C74CB317AF}" destId="{BD18BB3B-4C74-4010-82ED-6F1B97103568}" srcOrd="0" destOrd="0" presId="urn:microsoft.com/office/officeart/2005/8/layout/list1"/>
    <dgm:cxn modelId="{63695E67-8BCD-429C-A04C-118C3A51625D}" type="presOf" srcId="{DD245770-C614-48BA-998F-B0594E05724F}" destId="{F220D010-31F1-450B-B0A4-ACDDD931B857}" srcOrd="0" destOrd="0" presId="urn:microsoft.com/office/officeart/2005/8/layout/list1"/>
    <dgm:cxn modelId="{12E8EB8B-2184-4998-A7CC-B8DEF04B927F}" srcId="{0A44C728-F6A2-4FE3-82B2-8B37F2B330A3}" destId="{CD787C25-01C0-4D88-BA86-576544C32A3C}" srcOrd="2" destOrd="0" parTransId="{07988528-36A7-4DC3-B0CB-C92D781040AD}" sibTransId="{52E891D4-81DE-4E15-8554-6F62B2AA25C3}"/>
    <dgm:cxn modelId="{7221ECAC-18A2-4480-98AE-93BD2B2406B1}" srcId="{26376B7F-0B99-4E21-BF8A-E0C74CB317AF}" destId="{134704CF-865E-450F-B8D9-215679C1243F}" srcOrd="1" destOrd="0" parTransId="{1A71200B-AEDB-4BE0-BE4F-73AECF49CE48}" sibTransId="{F21647F1-4900-4964-B7A5-203CDCC10C0A}"/>
    <dgm:cxn modelId="{D24D22F9-DDA2-43BF-8D57-CA47A3A7F9B5}" type="presOf" srcId="{12E651B2-F4AC-446E-A089-E4D914361F7A}" destId="{6C724A9D-5DBC-4D6B-8953-8589B8A9BCB9}" srcOrd="0" destOrd="2" presId="urn:microsoft.com/office/officeart/2005/8/layout/list1"/>
    <dgm:cxn modelId="{18DD32C0-E751-4783-A8BB-8408FBB21221}" srcId="{134704CF-865E-450F-B8D9-215679C1243F}" destId="{1247F7BC-9D7B-48DF-973A-0DA6324558E7}" srcOrd="1" destOrd="0" parTransId="{33F5A9A8-FFFE-4D88-9D7E-5F75CB48B19D}" sibTransId="{F5E09F68-DDFF-45AE-A372-0AE98F6480DC}"/>
    <dgm:cxn modelId="{093D2AB6-7D09-4BB3-A88E-B630BC4EEDB5}" type="presOf" srcId="{1247F7BC-9D7B-48DF-973A-0DA6324558E7}" destId="{951CCA14-2661-43FD-8021-45259ACA9F48}" srcOrd="0" destOrd="1" presId="urn:microsoft.com/office/officeart/2005/8/layout/list1"/>
    <dgm:cxn modelId="{AE953F60-D36A-409C-AF62-638BA3031F91}" type="presOf" srcId="{4DCCA95A-D6BD-4638-9209-9022697193C0}" destId="{565CCE0D-B0C6-4A89-AEC0-E30E6A942679}" srcOrd="0" destOrd="1" presId="urn:microsoft.com/office/officeart/2005/8/layout/list1"/>
    <dgm:cxn modelId="{0CA1CA48-0E92-44CE-851C-C6F2E37C999C}" type="presOf" srcId="{70EBC014-71ED-4C3B-A3B2-9649F2AE356E}" destId="{565CCE0D-B0C6-4A89-AEC0-E30E6A942679}" srcOrd="0" destOrd="3" presId="urn:microsoft.com/office/officeart/2005/8/layout/list1"/>
    <dgm:cxn modelId="{B19932BB-1A7C-457E-920E-2335698C0B8A}" srcId="{134704CF-865E-450F-B8D9-215679C1243F}" destId="{DFFCC32A-F41C-4DC8-9B7B-72E06B0ED39F}" srcOrd="2" destOrd="0" parTransId="{EF28EA80-FD6A-4FD0-A9F4-C5BEB710D1D8}" sibTransId="{D39CBE59-4F70-475B-859F-67A9ECE7E870}"/>
    <dgm:cxn modelId="{2A6F4FDF-3B9B-4685-AC26-15A416617E71}" srcId="{26376B7F-0B99-4E21-BF8A-E0C74CB317AF}" destId="{DD245770-C614-48BA-998F-B0594E05724F}" srcOrd="2" destOrd="0" parTransId="{C1BBE842-9CAA-4C6A-9FBE-CE84582B0E1B}" sibTransId="{BC0D87D2-AE6A-4F31-A3A2-C1EE2C3516EF}"/>
    <dgm:cxn modelId="{00EDD08E-6655-4B41-AC40-08AAD4107BB1}" srcId="{DD245770-C614-48BA-998F-B0594E05724F}" destId="{0970707F-101B-40EA-BBB2-73D95EE60FEA}" srcOrd="0" destOrd="0" parTransId="{85A3F59E-EF73-4638-AACB-872CE8F622EE}" sibTransId="{79261B54-04C2-4AA5-92E2-ECF98CE6A0BE}"/>
    <dgm:cxn modelId="{FA2F3F16-8A97-4F3E-A42E-521C72980B73}" type="presParOf" srcId="{BD18BB3B-4C74-4010-82ED-6F1B97103568}" destId="{02BC4C5C-80BF-434D-8459-A37AA2AF4CCE}" srcOrd="0" destOrd="0" presId="urn:microsoft.com/office/officeart/2005/8/layout/list1"/>
    <dgm:cxn modelId="{A9FC1379-090B-4667-81C7-93347A41875A}" type="presParOf" srcId="{02BC4C5C-80BF-434D-8459-A37AA2AF4CCE}" destId="{3A4D77F9-53E0-4742-9697-EB196146E3C0}" srcOrd="0" destOrd="0" presId="urn:microsoft.com/office/officeart/2005/8/layout/list1"/>
    <dgm:cxn modelId="{F1E86166-786C-4F90-B60E-E5AC4EC265B5}" type="presParOf" srcId="{02BC4C5C-80BF-434D-8459-A37AA2AF4CCE}" destId="{335B64DA-2EC0-4E97-A2B7-037DF02D798A}" srcOrd="1" destOrd="0" presId="urn:microsoft.com/office/officeart/2005/8/layout/list1"/>
    <dgm:cxn modelId="{DAD674F4-C281-451A-8C48-51DCCF5C8467}" type="presParOf" srcId="{BD18BB3B-4C74-4010-82ED-6F1B97103568}" destId="{A7633C76-102C-4976-A0F4-DC90E4D5996B}" srcOrd="1" destOrd="0" presId="urn:microsoft.com/office/officeart/2005/8/layout/list1"/>
    <dgm:cxn modelId="{BF331E94-C7FB-4B14-A59D-9267924492E0}" type="presParOf" srcId="{BD18BB3B-4C74-4010-82ED-6F1B97103568}" destId="{565CCE0D-B0C6-4A89-AEC0-E30E6A942679}" srcOrd="2" destOrd="0" presId="urn:microsoft.com/office/officeart/2005/8/layout/list1"/>
    <dgm:cxn modelId="{10E0CA4E-5332-4923-AB76-A8ECBEC3232E}" type="presParOf" srcId="{BD18BB3B-4C74-4010-82ED-6F1B97103568}" destId="{8BBA928D-9648-4874-A24E-65AF1B858BB1}" srcOrd="3" destOrd="0" presId="urn:microsoft.com/office/officeart/2005/8/layout/list1"/>
    <dgm:cxn modelId="{901888DF-99A9-4C1E-9D0D-712B17136A73}" type="presParOf" srcId="{BD18BB3B-4C74-4010-82ED-6F1B97103568}" destId="{BB61FAF6-0CDD-4ABB-B829-77964760AF6F}" srcOrd="4" destOrd="0" presId="urn:microsoft.com/office/officeart/2005/8/layout/list1"/>
    <dgm:cxn modelId="{767DD10B-5143-421C-9F2D-B5E68E557D13}" type="presParOf" srcId="{BB61FAF6-0CDD-4ABB-B829-77964760AF6F}" destId="{CA4CCAF9-5FCD-472F-A60D-1C279DC3004C}" srcOrd="0" destOrd="0" presId="urn:microsoft.com/office/officeart/2005/8/layout/list1"/>
    <dgm:cxn modelId="{96E6D091-7E02-40FA-9065-FB0D4208B102}" type="presParOf" srcId="{BB61FAF6-0CDD-4ABB-B829-77964760AF6F}" destId="{3927CB51-9C74-4F03-AE18-03E9E3408417}" srcOrd="1" destOrd="0" presId="urn:microsoft.com/office/officeart/2005/8/layout/list1"/>
    <dgm:cxn modelId="{35B524E8-DD84-4C7B-9658-3EADBFF6584B}" type="presParOf" srcId="{BD18BB3B-4C74-4010-82ED-6F1B97103568}" destId="{F6F0A8E3-C8E6-4631-B7C0-0573BB984F1F}" srcOrd="5" destOrd="0" presId="urn:microsoft.com/office/officeart/2005/8/layout/list1"/>
    <dgm:cxn modelId="{460EC945-CA31-49AB-AC1F-6956E2CB6848}" type="presParOf" srcId="{BD18BB3B-4C74-4010-82ED-6F1B97103568}" destId="{951CCA14-2661-43FD-8021-45259ACA9F48}" srcOrd="6" destOrd="0" presId="urn:microsoft.com/office/officeart/2005/8/layout/list1"/>
    <dgm:cxn modelId="{C15224B1-D914-46EA-B0F0-C83DA4B1A023}" type="presParOf" srcId="{BD18BB3B-4C74-4010-82ED-6F1B97103568}" destId="{A08FC6D7-F6C5-4831-B2CD-8696FA0553D9}" srcOrd="7" destOrd="0" presId="urn:microsoft.com/office/officeart/2005/8/layout/list1"/>
    <dgm:cxn modelId="{4BF779EE-25D4-4263-9F1C-E3279B135918}" type="presParOf" srcId="{BD18BB3B-4C74-4010-82ED-6F1B97103568}" destId="{FC3BDD6D-A253-400D-8DBA-15F3A8E203DC}" srcOrd="8" destOrd="0" presId="urn:microsoft.com/office/officeart/2005/8/layout/list1"/>
    <dgm:cxn modelId="{B0068E35-EE07-4FC9-B8D0-4D768D6F5539}" type="presParOf" srcId="{FC3BDD6D-A253-400D-8DBA-15F3A8E203DC}" destId="{F220D010-31F1-450B-B0A4-ACDDD931B857}" srcOrd="0" destOrd="0" presId="urn:microsoft.com/office/officeart/2005/8/layout/list1"/>
    <dgm:cxn modelId="{34B67BF4-2221-424E-A044-088A9841F36C}" type="presParOf" srcId="{FC3BDD6D-A253-400D-8DBA-15F3A8E203DC}" destId="{BEDBFBF6-FC10-4868-909C-19EC2EBBFD94}" srcOrd="1" destOrd="0" presId="urn:microsoft.com/office/officeart/2005/8/layout/list1"/>
    <dgm:cxn modelId="{BA1D5491-1265-4793-B8DA-9F9351470415}" type="presParOf" srcId="{BD18BB3B-4C74-4010-82ED-6F1B97103568}" destId="{68BAC9C0-01FC-48AA-953A-EB19496DD789}" srcOrd="9" destOrd="0" presId="urn:microsoft.com/office/officeart/2005/8/layout/list1"/>
    <dgm:cxn modelId="{861BC1C3-4934-431A-BA6F-706CE611B68B}" type="presParOf" srcId="{BD18BB3B-4C74-4010-82ED-6F1B97103568}" destId="{6C724A9D-5DBC-4D6B-8953-8589B8A9BC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CCE0D-B0C6-4A89-AEC0-E30E6A942679}">
      <dsp:nvSpPr>
        <dsp:cNvPr id="0" name=""/>
        <dsp:cNvSpPr/>
      </dsp:nvSpPr>
      <dsp:spPr>
        <a:xfrm>
          <a:off x="0" y="413459"/>
          <a:ext cx="8229600" cy="121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Demonstrate and test prototype UAS concept of operations that could be used to mitigate the risk of diminished high impact weather forecasts and warnings in the case of polar-orbiting satellite observing gaps</a:t>
          </a:r>
          <a:endParaRPr lang="en-US" sz="1800" b="1" kern="1200" dirty="0"/>
        </a:p>
      </dsp:txBody>
      <dsp:txXfrm>
        <a:off x="0" y="413459"/>
        <a:ext cx="8229600" cy="1219050"/>
      </dsp:txXfrm>
    </dsp:sp>
    <dsp:sp modelId="{335B64DA-2EC0-4E97-A2B7-037DF02D798A}">
      <dsp:nvSpPr>
        <dsp:cNvPr id="0" name=""/>
        <dsp:cNvSpPr/>
      </dsp:nvSpPr>
      <dsp:spPr>
        <a:xfrm>
          <a:off x="411480" y="147779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Overall Goal</a:t>
          </a:r>
          <a:endParaRPr lang="en-US" sz="1800" b="1" kern="1200" dirty="0"/>
        </a:p>
      </dsp:txBody>
      <dsp:txXfrm>
        <a:off x="437419" y="173718"/>
        <a:ext cx="5708842" cy="479482"/>
      </dsp:txXfrm>
    </dsp:sp>
    <dsp:sp modelId="{951CCA14-2661-43FD-8021-45259ACA9F48}">
      <dsp:nvSpPr>
        <dsp:cNvPr id="0" name=""/>
        <dsp:cNvSpPr/>
      </dsp:nvSpPr>
      <dsp:spPr>
        <a:xfrm>
          <a:off x="0" y="1995389"/>
          <a:ext cx="8229600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Conduct data impact studies </a:t>
          </a:r>
          <a:endParaRPr lang="en-US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Observing System Experiments (OSE) using data from UAS field missions</a:t>
          </a:r>
          <a:endParaRPr lang="en-US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Observing System Simulation Experiments (OSSE) using simulated UAS data</a:t>
          </a:r>
          <a:endParaRPr lang="en-US" sz="1800" b="1" kern="1200" dirty="0"/>
        </a:p>
      </dsp:txBody>
      <dsp:txXfrm>
        <a:off x="0" y="1995389"/>
        <a:ext cx="8229600" cy="1530900"/>
      </dsp:txXfrm>
    </dsp:sp>
    <dsp:sp modelId="{3927CB51-9C74-4F03-AE18-03E9E3408417}">
      <dsp:nvSpPr>
        <dsp:cNvPr id="0" name=""/>
        <dsp:cNvSpPr/>
      </dsp:nvSpPr>
      <dsp:spPr>
        <a:xfrm>
          <a:off x="411480" y="1729709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Objective 1</a:t>
          </a:r>
          <a:endParaRPr lang="en-US" sz="1800" b="1" kern="1200" dirty="0"/>
        </a:p>
      </dsp:txBody>
      <dsp:txXfrm>
        <a:off x="437419" y="1755648"/>
        <a:ext cx="5708842" cy="479482"/>
      </dsp:txXfrm>
    </dsp:sp>
    <dsp:sp modelId="{6C724A9D-5DBC-4D6B-8953-8589B8A9BCB9}">
      <dsp:nvSpPr>
        <dsp:cNvPr id="0" name=""/>
        <dsp:cNvSpPr/>
      </dsp:nvSpPr>
      <dsp:spPr>
        <a:xfrm>
          <a:off x="0" y="3889170"/>
          <a:ext cx="8229600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Evaluate cost and operational benefit through detailed analysis of life-cycle operational costs and constraints </a:t>
          </a:r>
          <a:endParaRPr lang="en-US" sz="1800" b="1" kern="1200" dirty="0"/>
        </a:p>
      </dsp:txBody>
      <dsp:txXfrm>
        <a:off x="0" y="3889170"/>
        <a:ext cx="8229600" cy="992250"/>
      </dsp:txXfrm>
    </dsp:sp>
    <dsp:sp modelId="{BEDBFBF6-FC10-4868-909C-19EC2EBBFD94}">
      <dsp:nvSpPr>
        <dsp:cNvPr id="0" name=""/>
        <dsp:cNvSpPr/>
      </dsp:nvSpPr>
      <dsp:spPr>
        <a:xfrm>
          <a:off x="411480" y="3623490"/>
          <a:ext cx="57607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Objective 2</a:t>
          </a:r>
          <a:endParaRPr lang="en-US" sz="1800" b="1" kern="1200" dirty="0"/>
        </a:p>
      </dsp:txBody>
      <dsp:txXfrm>
        <a:off x="437419" y="3649429"/>
        <a:ext cx="570884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CCE0D-B0C6-4A89-AEC0-E30E6A942679}">
      <dsp:nvSpPr>
        <dsp:cNvPr id="0" name=""/>
        <dsp:cNvSpPr/>
      </dsp:nvSpPr>
      <dsp:spPr>
        <a:xfrm>
          <a:off x="0" y="330389"/>
          <a:ext cx="8229600" cy="171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OSE with previous HS3 data underway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OSSE with simulated data starting soon  for Atlantic / Gulf of Mexico tropical cyclones and Pacific / Arctic  weather systems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5 extra missions added to HS3 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NOAA aviation personnel supporting NASA and NOAA Global Hawk missions</a:t>
          </a:r>
          <a:endParaRPr lang="en-US" sz="1700" b="1" kern="1200" dirty="0"/>
        </a:p>
      </dsp:txBody>
      <dsp:txXfrm>
        <a:off x="0" y="330389"/>
        <a:ext cx="8229600" cy="1713600"/>
      </dsp:txXfrm>
    </dsp:sp>
    <dsp:sp modelId="{335B64DA-2EC0-4E97-A2B7-037DF02D798A}">
      <dsp:nvSpPr>
        <dsp:cNvPr id="0" name=""/>
        <dsp:cNvSpPr/>
      </dsp:nvSpPr>
      <dsp:spPr>
        <a:xfrm>
          <a:off x="411480" y="79469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FY14</a:t>
          </a:r>
          <a:endParaRPr lang="en-US" sz="1700" b="1" kern="1200" dirty="0"/>
        </a:p>
      </dsp:txBody>
      <dsp:txXfrm>
        <a:off x="435978" y="103967"/>
        <a:ext cx="5711724" cy="452844"/>
      </dsp:txXfrm>
    </dsp:sp>
    <dsp:sp modelId="{951CCA14-2661-43FD-8021-45259ACA9F48}">
      <dsp:nvSpPr>
        <dsp:cNvPr id="0" name=""/>
        <dsp:cNvSpPr/>
      </dsp:nvSpPr>
      <dsp:spPr>
        <a:xfrm>
          <a:off x="0" y="2386710"/>
          <a:ext cx="8229600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Continued OSE and OSSE studies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10 – 16 NOAA-dedicated Global Hawk missions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NOAA aviation personnel supporting NASA and NOAA Global Hawk missions</a:t>
          </a:r>
          <a:endParaRPr lang="en-US" sz="1700" b="1" kern="1200" dirty="0"/>
        </a:p>
      </dsp:txBody>
      <dsp:txXfrm>
        <a:off x="0" y="2386710"/>
        <a:ext cx="8229600" cy="1231650"/>
      </dsp:txXfrm>
    </dsp:sp>
    <dsp:sp modelId="{3927CB51-9C74-4F03-AE18-03E9E3408417}">
      <dsp:nvSpPr>
        <dsp:cNvPr id="0" name=""/>
        <dsp:cNvSpPr/>
      </dsp:nvSpPr>
      <dsp:spPr>
        <a:xfrm>
          <a:off x="411480" y="2135790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FY15</a:t>
          </a:r>
          <a:endParaRPr lang="en-US" sz="1700" b="1" kern="1200" dirty="0"/>
        </a:p>
      </dsp:txBody>
      <dsp:txXfrm>
        <a:off x="435978" y="2160288"/>
        <a:ext cx="5711724" cy="452844"/>
      </dsp:txXfrm>
    </dsp:sp>
    <dsp:sp modelId="{6C724A9D-5DBC-4D6B-8953-8589B8A9BCB9}">
      <dsp:nvSpPr>
        <dsp:cNvPr id="0" name=""/>
        <dsp:cNvSpPr/>
      </dsp:nvSpPr>
      <dsp:spPr>
        <a:xfrm>
          <a:off x="0" y="3961080"/>
          <a:ext cx="8229600" cy="144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NOAA-dedicated Global Hawk missions and possible partnership with NASA Earth Venture experiment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smtClean="0"/>
            <a:t>NOAA aviation personnel supporting NASA and NOAA Global Hawk missions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Finalize data impact studies  and  analysis of cost and operational benefits</a:t>
          </a:r>
          <a:endParaRPr lang="en-US" sz="1700" b="1" kern="1200" dirty="0"/>
        </a:p>
      </dsp:txBody>
      <dsp:txXfrm>
        <a:off x="0" y="3961080"/>
        <a:ext cx="8229600" cy="1445850"/>
      </dsp:txXfrm>
    </dsp:sp>
    <dsp:sp modelId="{BEDBFBF6-FC10-4868-909C-19EC2EBBFD94}">
      <dsp:nvSpPr>
        <dsp:cNvPr id="0" name=""/>
        <dsp:cNvSpPr/>
      </dsp:nvSpPr>
      <dsp:spPr>
        <a:xfrm>
          <a:off x="411480" y="3710160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FY16</a:t>
          </a:r>
          <a:endParaRPr lang="en-US" sz="1700" b="1" kern="1200" dirty="0"/>
        </a:p>
      </dsp:txBody>
      <dsp:txXfrm>
        <a:off x="435978" y="3734658"/>
        <a:ext cx="571172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338558-80CC-47C3-9520-29850FF018B2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A2F242-2AF2-4306-9690-BA4027084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79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43C854-9F1A-4EEF-9E4B-C83798A1CCF6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DE416B-E8F9-464D-BE8F-E94D2D00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1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8DC217-44F0-489D-B3C0-524FF5B00F6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8DC217-44F0-489D-B3C0-524FF5B00F6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66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8DC217-44F0-489D-B3C0-524FF5B00F6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66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8DC217-44F0-489D-B3C0-524FF5B00F6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66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8DC217-44F0-489D-B3C0-524FF5B00F6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66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8DC217-44F0-489D-B3C0-524FF5B00F6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66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8DC217-44F0-489D-B3C0-524FF5B00F6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6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7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e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1AAA8-A426-4F79-93CF-FE74E64E226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7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al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C53A1-557A-4494-8F56-E18E4A090F2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29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033AF-7D97-43BF-A0D8-24892D9F735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0332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4419600" cy="2667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/>
          </p:nvPr>
        </p:nvSpPr>
        <p:spPr>
          <a:xfrm>
            <a:off x="152400" y="3886200"/>
            <a:ext cx="44196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5"/>
          </p:nvPr>
        </p:nvSpPr>
        <p:spPr>
          <a:xfrm>
            <a:off x="4572000" y="1066800"/>
            <a:ext cx="44196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7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7FE7D-FF22-4D5D-B840-BE965104723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2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4419600" cy="2667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/>
          </p:nvPr>
        </p:nvSpPr>
        <p:spPr>
          <a:xfrm>
            <a:off x="152400" y="3886200"/>
            <a:ext cx="44196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5"/>
          </p:nvPr>
        </p:nvSpPr>
        <p:spPr>
          <a:xfrm>
            <a:off x="4572000" y="1066800"/>
            <a:ext cx="4419600" cy="2667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/>
          </p:nvPr>
        </p:nvSpPr>
        <p:spPr>
          <a:xfrm>
            <a:off x="4572000" y="3886200"/>
            <a:ext cx="44196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8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1A2B-B2FF-4DF3-B2DF-5D93EE986E2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00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14800" y="1295400"/>
            <a:ext cx="4724400" cy="3276600"/>
          </a:xfrm>
          <a:ln w="9525">
            <a:solidFill>
              <a:schemeClr val="accent5"/>
            </a:solidFill>
          </a:ln>
          <a:effectLst>
            <a:outerShdw blurRad="50800" dist="38100" dir="5400000" algn="t" rotWithShape="0">
              <a:schemeClr val="accent5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114800" y="4572000"/>
            <a:ext cx="4724400" cy="1676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lIns="274320" tIns="91440">
            <a:noAutofit/>
          </a:bodyPr>
          <a:lstStyle>
            <a:lvl1pPr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1000" y="3581400"/>
            <a:ext cx="3886200" cy="2514600"/>
          </a:xfrm>
          <a:prstGeom prst="homePlate">
            <a:avLst>
              <a:gd name="adj" fmla="val 19189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8000">
                <a:srgbClr val="E3F1FD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Ins="274320" anchor="ctr"/>
          <a:lstStyle>
            <a:lvl1pPr algn="r">
              <a:defRPr sz="2000" b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81000" y="1295400"/>
            <a:ext cx="3421743" cy="2209800"/>
          </a:xfrm>
          <a:prstGeom prst="wedgeRectCallout">
            <a:avLst>
              <a:gd name="adj1" fmla="val 20824"/>
              <a:gd name="adj2" fmla="val 56275"/>
            </a:avLst>
          </a:prstGeom>
          <a:gradFill>
            <a:gsLst>
              <a:gs pos="0">
                <a:srgbClr val="FFE5E5"/>
              </a:gs>
              <a:gs pos="68000">
                <a:srgbClr val="FFF3F3"/>
              </a:gs>
              <a:gs pos="99000">
                <a:schemeClr val="bg1"/>
              </a:gs>
            </a:gsLst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C00000">
                <a:alpha val="4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rIns="182880" anchor="ctr">
            <a:noAutofit/>
          </a:bodyPr>
          <a:lstStyle>
            <a:lvl1pPr algn="l">
              <a:spcBef>
                <a:spcPts val="0"/>
              </a:spcBef>
              <a:defRPr kumimoji="0" lang="en-US" sz="2600" b="1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9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56282-3D76-42C3-BCE0-96FEC7B22B9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08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ff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09600" y="1295400"/>
            <a:ext cx="990600" cy="1295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09600" y="2590800"/>
            <a:ext cx="1020763" cy="533400"/>
          </a:xfrm>
        </p:spPr>
        <p:txBody>
          <a:bodyPr lIns="0" rIns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676400" y="1295400"/>
            <a:ext cx="5791200" cy="5105400"/>
          </a:xfrm>
        </p:spPr>
        <p:txBody>
          <a:bodyPr/>
          <a:lstStyle>
            <a:lvl1pPr>
              <a:spcBef>
                <a:spcPts val="600"/>
              </a:spcBef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7543800" y="1600200"/>
            <a:ext cx="1502885" cy="1143000"/>
          </a:xfr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7543800" y="2971800"/>
            <a:ext cx="1502885" cy="1143000"/>
          </a:xfr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lang="en-U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7543800" y="4343400"/>
            <a:ext cx="1502885" cy="1143000"/>
          </a:xfr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lang="en-U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20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85791-AA9B-4DB4-BDC6-2EDEE157B78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34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52400" y="2590800"/>
            <a:ext cx="4648200" cy="3657600"/>
          </a:xfrm>
          <a:prstGeom prst="homePlate">
            <a:avLst>
              <a:gd name="adj" fmla="val 15196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7150" dist="38100" dir="5400000" algn="ctr" rotWithShape="0">
              <a:schemeClr val="accent1">
                <a:lumMod val="50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 fontAlgn="base"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prstClr val="white"/>
              </a:solidFill>
              <a:latin typeface="Arial Black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4419600" y="2590800"/>
            <a:ext cx="4572000" cy="3657600"/>
          </a:xfrm>
          <a:custGeom>
            <a:avLst/>
            <a:gdLst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6482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0386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200" h="3657600">
                <a:moveTo>
                  <a:pt x="0" y="0"/>
                </a:moveTo>
                <a:lnTo>
                  <a:pt x="4648200" y="0"/>
                </a:lnTo>
                <a:lnTo>
                  <a:pt x="4038600" y="1828800"/>
                </a:lnTo>
                <a:lnTo>
                  <a:pt x="4648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5000">
                <a:schemeClr val="accent5">
                  <a:lumMod val="40000"/>
                  <a:lumOff val="6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/>
          <a:effectLst>
            <a:outerShdw blurRad="57150" dist="38100" dir="5400000" algn="ctr" rotWithShape="0">
              <a:srgbClr val="0066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 fontAlgn="base"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prstClr val="white"/>
              </a:solidFill>
              <a:latin typeface="Arial Black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3925" y="2590800"/>
            <a:ext cx="3328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Times New Roman" pitchFamily="18" charset="0"/>
              </a:rPr>
              <a:t>NOAA’s SOLUTION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90800"/>
            <a:ext cx="36242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Times New Roman" pitchFamily="18" charset="0"/>
              </a:rPr>
              <a:t>IMPACT on SOCIETY</a:t>
            </a:r>
          </a:p>
        </p:txBody>
      </p:sp>
      <p:sp>
        <p:nvSpPr>
          <p:cNvPr id="10" name="Freeform 9"/>
          <p:cNvSpPr/>
          <p:nvPr/>
        </p:nvSpPr>
        <p:spPr>
          <a:xfrm>
            <a:off x="152400" y="1066800"/>
            <a:ext cx="8839200" cy="1544638"/>
          </a:xfrm>
          <a:custGeom>
            <a:avLst/>
            <a:gdLst>
              <a:gd name="connsiteX0" fmla="*/ 0 w 8839200"/>
              <a:gd name="connsiteY0" fmla="*/ 0 h 1317812"/>
              <a:gd name="connsiteX1" fmla="*/ 1473200 w 8839200"/>
              <a:gd name="connsiteY1" fmla="*/ 0 h 1317812"/>
              <a:gd name="connsiteX2" fmla="*/ 1473200 w 8839200"/>
              <a:gd name="connsiteY2" fmla="*/ 0 h 1317812"/>
              <a:gd name="connsiteX3" fmla="*/ 3683000 w 8839200"/>
              <a:gd name="connsiteY3" fmla="*/ 0 h 1317812"/>
              <a:gd name="connsiteX4" fmla="*/ 8839200 w 8839200"/>
              <a:gd name="connsiteY4" fmla="*/ 0 h 1317812"/>
              <a:gd name="connsiteX5" fmla="*/ 8839200 w 8839200"/>
              <a:gd name="connsiteY5" fmla="*/ 768724 h 1317812"/>
              <a:gd name="connsiteX6" fmla="*/ 8839200 w 8839200"/>
              <a:gd name="connsiteY6" fmla="*/ 768724 h 1317812"/>
              <a:gd name="connsiteX7" fmla="*/ 8839200 w 8839200"/>
              <a:gd name="connsiteY7" fmla="*/ 1098177 h 1317812"/>
              <a:gd name="connsiteX8" fmla="*/ 8839200 w 8839200"/>
              <a:gd name="connsiteY8" fmla="*/ 1317812 h 1317812"/>
              <a:gd name="connsiteX9" fmla="*/ 3683000 w 8839200"/>
              <a:gd name="connsiteY9" fmla="*/ 1317812 h 1317812"/>
              <a:gd name="connsiteX10" fmla="*/ 2578129 w 8839200"/>
              <a:gd name="connsiteY10" fmla="*/ 1482538 h 1317812"/>
              <a:gd name="connsiteX11" fmla="*/ 1473200 w 8839200"/>
              <a:gd name="connsiteY11" fmla="*/ 1317812 h 1317812"/>
              <a:gd name="connsiteX12" fmla="*/ 0 w 8839200"/>
              <a:gd name="connsiteY12" fmla="*/ 1317812 h 1317812"/>
              <a:gd name="connsiteX13" fmla="*/ 0 w 8839200"/>
              <a:gd name="connsiteY13" fmla="*/ 1098177 h 1317812"/>
              <a:gd name="connsiteX14" fmla="*/ 0 w 8839200"/>
              <a:gd name="connsiteY14" fmla="*/ 768724 h 1317812"/>
              <a:gd name="connsiteX15" fmla="*/ 0 w 8839200"/>
              <a:gd name="connsiteY15" fmla="*/ 768724 h 1317812"/>
              <a:gd name="connsiteX16" fmla="*/ 0 w 8839200"/>
              <a:gd name="connsiteY16" fmla="*/ 0 h 1317812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1473200 w 8839200"/>
              <a:gd name="connsiteY11" fmla="*/ 1317812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540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082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463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3683000 w 8839200"/>
              <a:gd name="connsiteY2" fmla="*/ 0 h 1545291"/>
              <a:gd name="connsiteX3" fmla="*/ 8839200 w 8839200"/>
              <a:gd name="connsiteY3" fmla="*/ 0 h 1545291"/>
              <a:gd name="connsiteX4" fmla="*/ 8839200 w 8839200"/>
              <a:gd name="connsiteY4" fmla="*/ 768724 h 1545291"/>
              <a:gd name="connsiteX5" fmla="*/ 8839200 w 8839200"/>
              <a:gd name="connsiteY5" fmla="*/ 768724 h 1545291"/>
              <a:gd name="connsiteX6" fmla="*/ 8839200 w 8839200"/>
              <a:gd name="connsiteY6" fmla="*/ 1098177 h 1545291"/>
              <a:gd name="connsiteX7" fmla="*/ 8839200 w 8839200"/>
              <a:gd name="connsiteY7" fmla="*/ 1317812 h 1545291"/>
              <a:gd name="connsiteX8" fmla="*/ 2463800 w 8839200"/>
              <a:gd name="connsiteY8" fmla="*/ 1317812 h 1545291"/>
              <a:gd name="connsiteX9" fmla="*/ 1412717 w 8839200"/>
              <a:gd name="connsiteY9" fmla="*/ 1545291 h 1545291"/>
              <a:gd name="connsiteX10" fmla="*/ 442259 w 8839200"/>
              <a:gd name="connsiteY10" fmla="*/ 1308847 h 1545291"/>
              <a:gd name="connsiteX11" fmla="*/ 0 w 8839200"/>
              <a:gd name="connsiteY11" fmla="*/ 1317812 h 1545291"/>
              <a:gd name="connsiteX12" fmla="*/ 0 w 8839200"/>
              <a:gd name="connsiteY12" fmla="*/ 1098177 h 1545291"/>
              <a:gd name="connsiteX13" fmla="*/ 0 w 8839200"/>
              <a:gd name="connsiteY13" fmla="*/ 768724 h 1545291"/>
              <a:gd name="connsiteX14" fmla="*/ 0 w 8839200"/>
              <a:gd name="connsiteY14" fmla="*/ 768724 h 1545291"/>
              <a:gd name="connsiteX15" fmla="*/ 0 w 8839200"/>
              <a:gd name="connsiteY15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768724 h 1545291"/>
              <a:gd name="connsiteX14" fmla="*/ 0 w 8839200"/>
              <a:gd name="connsiteY14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0 h 154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39200" h="1545291">
                <a:moveTo>
                  <a:pt x="0" y="0"/>
                </a:moveTo>
                <a:lnTo>
                  <a:pt x="3683000" y="0"/>
                </a:lnTo>
                <a:lnTo>
                  <a:pt x="8839200" y="0"/>
                </a:lnTo>
                <a:lnTo>
                  <a:pt x="8839200" y="768724"/>
                </a:lnTo>
                <a:lnTo>
                  <a:pt x="8839200" y="768724"/>
                </a:lnTo>
                <a:lnTo>
                  <a:pt x="8839200" y="1098177"/>
                </a:lnTo>
                <a:lnTo>
                  <a:pt x="8839200" y="1317812"/>
                </a:lnTo>
                <a:lnTo>
                  <a:pt x="2463800" y="1317812"/>
                </a:lnTo>
                <a:lnTo>
                  <a:pt x="1412717" y="1545291"/>
                </a:lnTo>
                <a:lnTo>
                  <a:pt x="442259" y="1308847"/>
                </a:lnTo>
                <a:lnTo>
                  <a:pt x="0" y="13178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33000">
                <a:srgbClr val="FFC1C1"/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8000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bIns="274320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prstClr val="white"/>
              </a:solidFill>
              <a:latin typeface="Arial Black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92375" y="1066800"/>
            <a:ext cx="41592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Times New Roman" pitchFamily="18" charset="0"/>
              </a:rPr>
              <a:t>NATIONAL CHALLENGE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029200" y="3048000"/>
            <a:ext cx="39624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52400" y="3048000"/>
            <a:ext cx="41910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62000" y="1523999"/>
            <a:ext cx="7620000" cy="838200"/>
          </a:xfrm>
        </p:spPr>
        <p:txBody>
          <a:bodyPr anchor="ctr"/>
          <a:lstStyle>
            <a:lvl1pPr algn="ctr">
              <a:defRPr kumimoji="0" lang="en-US" sz="2400" b="1" kern="1200" dirty="0" smtClean="0">
                <a:solidFill>
                  <a:srgbClr val="8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2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7EEBD-40AB-438E-8BB9-BE3F3236F19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67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52400" y="2590800"/>
            <a:ext cx="4648200" cy="3657600"/>
          </a:xfrm>
          <a:prstGeom prst="homePlate">
            <a:avLst>
              <a:gd name="adj" fmla="val 15196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7150" dist="38100" dir="5400000" algn="ctr" rotWithShape="0">
              <a:schemeClr val="accent1">
                <a:lumMod val="50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 fontAlgn="base"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prstClr val="white"/>
              </a:solidFill>
              <a:latin typeface="Arial Black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4419600" y="2590800"/>
            <a:ext cx="4572000" cy="3657600"/>
          </a:xfrm>
          <a:custGeom>
            <a:avLst/>
            <a:gdLst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6482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0386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200" h="3657600">
                <a:moveTo>
                  <a:pt x="0" y="0"/>
                </a:moveTo>
                <a:lnTo>
                  <a:pt x="4648200" y="0"/>
                </a:lnTo>
                <a:lnTo>
                  <a:pt x="4038600" y="1828800"/>
                </a:lnTo>
                <a:lnTo>
                  <a:pt x="4648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5000">
                <a:schemeClr val="accent5">
                  <a:lumMod val="40000"/>
                  <a:lumOff val="6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/>
          <a:effectLst>
            <a:outerShdw blurRad="57150" dist="38100" dir="5400000" algn="ctr" rotWithShape="0">
              <a:srgbClr val="0066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 fontAlgn="base"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prstClr val="white"/>
              </a:solidFill>
              <a:latin typeface="Arial Black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3925" y="2590800"/>
            <a:ext cx="3328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Times New Roman" pitchFamily="18" charset="0"/>
              </a:rPr>
              <a:t>NOAA’s SOLUTION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90800"/>
            <a:ext cx="36242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Times New Roman" pitchFamily="18" charset="0"/>
              </a:rPr>
              <a:t>IMPACT on SOCIETY</a:t>
            </a:r>
          </a:p>
        </p:txBody>
      </p:sp>
      <p:sp>
        <p:nvSpPr>
          <p:cNvPr id="10" name="Freeform 9"/>
          <p:cNvSpPr/>
          <p:nvPr/>
        </p:nvSpPr>
        <p:spPr>
          <a:xfrm>
            <a:off x="152400" y="1066800"/>
            <a:ext cx="8839200" cy="1544638"/>
          </a:xfrm>
          <a:custGeom>
            <a:avLst/>
            <a:gdLst>
              <a:gd name="connsiteX0" fmla="*/ 0 w 8839200"/>
              <a:gd name="connsiteY0" fmla="*/ 0 h 1317812"/>
              <a:gd name="connsiteX1" fmla="*/ 1473200 w 8839200"/>
              <a:gd name="connsiteY1" fmla="*/ 0 h 1317812"/>
              <a:gd name="connsiteX2" fmla="*/ 1473200 w 8839200"/>
              <a:gd name="connsiteY2" fmla="*/ 0 h 1317812"/>
              <a:gd name="connsiteX3" fmla="*/ 3683000 w 8839200"/>
              <a:gd name="connsiteY3" fmla="*/ 0 h 1317812"/>
              <a:gd name="connsiteX4" fmla="*/ 8839200 w 8839200"/>
              <a:gd name="connsiteY4" fmla="*/ 0 h 1317812"/>
              <a:gd name="connsiteX5" fmla="*/ 8839200 w 8839200"/>
              <a:gd name="connsiteY5" fmla="*/ 768724 h 1317812"/>
              <a:gd name="connsiteX6" fmla="*/ 8839200 w 8839200"/>
              <a:gd name="connsiteY6" fmla="*/ 768724 h 1317812"/>
              <a:gd name="connsiteX7" fmla="*/ 8839200 w 8839200"/>
              <a:gd name="connsiteY7" fmla="*/ 1098177 h 1317812"/>
              <a:gd name="connsiteX8" fmla="*/ 8839200 w 8839200"/>
              <a:gd name="connsiteY8" fmla="*/ 1317812 h 1317812"/>
              <a:gd name="connsiteX9" fmla="*/ 3683000 w 8839200"/>
              <a:gd name="connsiteY9" fmla="*/ 1317812 h 1317812"/>
              <a:gd name="connsiteX10" fmla="*/ 2578129 w 8839200"/>
              <a:gd name="connsiteY10" fmla="*/ 1482538 h 1317812"/>
              <a:gd name="connsiteX11" fmla="*/ 1473200 w 8839200"/>
              <a:gd name="connsiteY11" fmla="*/ 1317812 h 1317812"/>
              <a:gd name="connsiteX12" fmla="*/ 0 w 8839200"/>
              <a:gd name="connsiteY12" fmla="*/ 1317812 h 1317812"/>
              <a:gd name="connsiteX13" fmla="*/ 0 w 8839200"/>
              <a:gd name="connsiteY13" fmla="*/ 1098177 h 1317812"/>
              <a:gd name="connsiteX14" fmla="*/ 0 w 8839200"/>
              <a:gd name="connsiteY14" fmla="*/ 768724 h 1317812"/>
              <a:gd name="connsiteX15" fmla="*/ 0 w 8839200"/>
              <a:gd name="connsiteY15" fmla="*/ 768724 h 1317812"/>
              <a:gd name="connsiteX16" fmla="*/ 0 w 8839200"/>
              <a:gd name="connsiteY16" fmla="*/ 0 h 1317812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1473200 w 8839200"/>
              <a:gd name="connsiteY11" fmla="*/ 1317812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540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082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463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3683000 w 8839200"/>
              <a:gd name="connsiteY2" fmla="*/ 0 h 1545291"/>
              <a:gd name="connsiteX3" fmla="*/ 8839200 w 8839200"/>
              <a:gd name="connsiteY3" fmla="*/ 0 h 1545291"/>
              <a:gd name="connsiteX4" fmla="*/ 8839200 w 8839200"/>
              <a:gd name="connsiteY4" fmla="*/ 768724 h 1545291"/>
              <a:gd name="connsiteX5" fmla="*/ 8839200 w 8839200"/>
              <a:gd name="connsiteY5" fmla="*/ 768724 h 1545291"/>
              <a:gd name="connsiteX6" fmla="*/ 8839200 w 8839200"/>
              <a:gd name="connsiteY6" fmla="*/ 1098177 h 1545291"/>
              <a:gd name="connsiteX7" fmla="*/ 8839200 w 8839200"/>
              <a:gd name="connsiteY7" fmla="*/ 1317812 h 1545291"/>
              <a:gd name="connsiteX8" fmla="*/ 2463800 w 8839200"/>
              <a:gd name="connsiteY8" fmla="*/ 1317812 h 1545291"/>
              <a:gd name="connsiteX9" fmla="*/ 1412717 w 8839200"/>
              <a:gd name="connsiteY9" fmla="*/ 1545291 h 1545291"/>
              <a:gd name="connsiteX10" fmla="*/ 442259 w 8839200"/>
              <a:gd name="connsiteY10" fmla="*/ 1308847 h 1545291"/>
              <a:gd name="connsiteX11" fmla="*/ 0 w 8839200"/>
              <a:gd name="connsiteY11" fmla="*/ 1317812 h 1545291"/>
              <a:gd name="connsiteX12" fmla="*/ 0 w 8839200"/>
              <a:gd name="connsiteY12" fmla="*/ 1098177 h 1545291"/>
              <a:gd name="connsiteX13" fmla="*/ 0 w 8839200"/>
              <a:gd name="connsiteY13" fmla="*/ 768724 h 1545291"/>
              <a:gd name="connsiteX14" fmla="*/ 0 w 8839200"/>
              <a:gd name="connsiteY14" fmla="*/ 768724 h 1545291"/>
              <a:gd name="connsiteX15" fmla="*/ 0 w 8839200"/>
              <a:gd name="connsiteY15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768724 h 1545291"/>
              <a:gd name="connsiteX14" fmla="*/ 0 w 8839200"/>
              <a:gd name="connsiteY14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0 h 154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39200" h="1545291">
                <a:moveTo>
                  <a:pt x="0" y="0"/>
                </a:moveTo>
                <a:lnTo>
                  <a:pt x="3683000" y="0"/>
                </a:lnTo>
                <a:lnTo>
                  <a:pt x="8839200" y="0"/>
                </a:lnTo>
                <a:lnTo>
                  <a:pt x="8839200" y="768724"/>
                </a:lnTo>
                <a:lnTo>
                  <a:pt x="8839200" y="768724"/>
                </a:lnTo>
                <a:lnTo>
                  <a:pt x="8839200" y="1098177"/>
                </a:lnTo>
                <a:lnTo>
                  <a:pt x="8839200" y="1317812"/>
                </a:lnTo>
                <a:lnTo>
                  <a:pt x="2463800" y="1317812"/>
                </a:lnTo>
                <a:lnTo>
                  <a:pt x="1412717" y="1545291"/>
                </a:lnTo>
                <a:lnTo>
                  <a:pt x="442259" y="1308847"/>
                </a:lnTo>
                <a:lnTo>
                  <a:pt x="0" y="13178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33000">
                <a:srgbClr val="FFC1C1"/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8000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bIns="274320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prstClr val="white"/>
              </a:solidFill>
              <a:latin typeface="Arial Black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92375" y="1066800"/>
            <a:ext cx="41592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Times New Roman" pitchFamily="18" charset="0"/>
              </a:rPr>
              <a:t>NATIONAL CHALLENGE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029200" y="3048000"/>
            <a:ext cx="39624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52400" y="3048000"/>
            <a:ext cx="41910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62000" y="1523999"/>
            <a:ext cx="7620000" cy="838200"/>
          </a:xfrm>
        </p:spPr>
        <p:txBody>
          <a:bodyPr anchor="ctr"/>
          <a:lstStyle>
            <a:lvl1pPr algn="ctr">
              <a:defRPr kumimoji="0" lang="en-US" sz="2400" b="1" kern="1200" dirty="0" smtClean="0">
                <a:solidFill>
                  <a:srgbClr val="8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2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8C1D4-D934-4EA6-9703-67B3ED2E544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2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52400" y="2590800"/>
            <a:ext cx="4648200" cy="3657600"/>
          </a:xfrm>
          <a:prstGeom prst="homePlate">
            <a:avLst>
              <a:gd name="adj" fmla="val 15196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7150" dist="38100" dir="5400000" algn="ctr" rotWithShape="0">
              <a:schemeClr val="accent1">
                <a:lumMod val="50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 fontAlgn="base"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prstClr val="white"/>
              </a:solidFill>
              <a:latin typeface="Arial Black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4419600" y="2590800"/>
            <a:ext cx="4572000" cy="3657600"/>
          </a:xfrm>
          <a:custGeom>
            <a:avLst/>
            <a:gdLst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6482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0386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200" h="3657600">
                <a:moveTo>
                  <a:pt x="0" y="0"/>
                </a:moveTo>
                <a:lnTo>
                  <a:pt x="4648200" y="0"/>
                </a:lnTo>
                <a:lnTo>
                  <a:pt x="4038600" y="1828800"/>
                </a:lnTo>
                <a:lnTo>
                  <a:pt x="4648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5000">
                <a:schemeClr val="accent5">
                  <a:lumMod val="40000"/>
                  <a:lumOff val="6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/>
          <a:effectLst>
            <a:outerShdw blurRad="57150" dist="38100" dir="5400000" algn="ctr" rotWithShape="0">
              <a:srgbClr val="0066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 fontAlgn="base"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prstClr val="white"/>
              </a:solidFill>
              <a:latin typeface="Arial Black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3925" y="2590800"/>
            <a:ext cx="3328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Times New Roman" pitchFamily="18" charset="0"/>
              </a:rPr>
              <a:t>NOAA’s SOLUTION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90800"/>
            <a:ext cx="36242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Times New Roman" pitchFamily="18" charset="0"/>
              </a:rPr>
              <a:t>IMPACT on SOCIETY</a:t>
            </a:r>
          </a:p>
        </p:txBody>
      </p:sp>
      <p:sp>
        <p:nvSpPr>
          <p:cNvPr id="10" name="Freeform 9"/>
          <p:cNvSpPr/>
          <p:nvPr/>
        </p:nvSpPr>
        <p:spPr>
          <a:xfrm>
            <a:off x="152400" y="1066800"/>
            <a:ext cx="8839200" cy="1544638"/>
          </a:xfrm>
          <a:custGeom>
            <a:avLst/>
            <a:gdLst>
              <a:gd name="connsiteX0" fmla="*/ 0 w 8839200"/>
              <a:gd name="connsiteY0" fmla="*/ 0 h 1317812"/>
              <a:gd name="connsiteX1" fmla="*/ 1473200 w 8839200"/>
              <a:gd name="connsiteY1" fmla="*/ 0 h 1317812"/>
              <a:gd name="connsiteX2" fmla="*/ 1473200 w 8839200"/>
              <a:gd name="connsiteY2" fmla="*/ 0 h 1317812"/>
              <a:gd name="connsiteX3" fmla="*/ 3683000 w 8839200"/>
              <a:gd name="connsiteY3" fmla="*/ 0 h 1317812"/>
              <a:gd name="connsiteX4" fmla="*/ 8839200 w 8839200"/>
              <a:gd name="connsiteY4" fmla="*/ 0 h 1317812"/>
              <a:gd name="connsiteX5" fmla="*/ 8839200 w 8839200"/>
              <a:gd name="connsiteY5" fmla="*/ 768724 h 1317812"/>
              <a:gd name="connsiteX6" fmla="*/ 8839200 w 8839200"/>
              <a:gd name="connsiteY6" fmla="*/ 768724 h 1317812"/>
              <a:gd name="connsiteX7" fmla="*/ 8839200 w 8839200"/>
              <a:gd name="connsiteY7" fmla="*/ 1098177 h 1317812"/>
              <a:gd name="connsiteX8" fmla="*/ 8839200 w 8839200"/>
              <a:gd name="connsiteY8" fmla="*/ 1317812 h 1317812"/>
              <a:gd name="connsiteX9" fmla="*/ 3683000 w 8839200"/>
              <a:gd name="connsiteY9" fmla="*/ 1317812 h 1317812"/>
              <a:gd name="connsiteX10" fmla="*/ 2578129 w 8839200"/>
              <a:gd name="connsiteY10" fmla="*/ 1482538 h 1317812"/>
              <a:gd name="connsiteX11" fmla="*/ 1473200 w 8839200"/>
              <a:gd name="connsiteY11" fmla="*/ 1317812 h 1317812"/>
              <a:gd name="connsiteX12" fmla="*/ 0 w 8839200"/>
              <a:gd name="connsiteY12" fmla="*/ 1317812 h 1317812"/>
              <a:gd name="connsiteX13" fmla="*/ 0 w 8839200"/>
              <a:gd name="connsiteY13" fmla="*/ 1098177 h 1317812"/>
              <a:gd name="connsiteX14" fmla="*/ 0 w 8839200"/>
              <a:gd name="connsiteY14" fmla="*/ 768724 h 1317812"/>
              <a:gd name="connsiteX15" fmla="*/ 0 w 8839200"/>
              <a:gd name="connsiteY15" fmla="*/ 768724 h 1317812"/>
              <a:gd name="connsiteX16" fmla="*/ 0 w 8839200"/>
              <a:gd name="connsiteY16" fmla="*/ 0 h 1317812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1473200 w 8839200"/>
              <a:gd name="connsiteY11" fmla="*/ 1317812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540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082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463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3683000 w 8839200"/>
              <a:gd name="connsiteY2" fmla="*/ 0 h 1545291"/>
              <a:gd name="connsiteX3" fmla="*/ 8839200 w 8839200"/>
              <a:gd name="connsiteY3" fmla="*/ 0 h 1545291"/>
              <a:gd name="connsiteX4" fmla="*/ 8839200 w 8839200"/>
              <a:gd name="connsiteY4" fmla="*/ 768724 h 1545291"/>
              <a:gd name="connsiteX5" fmla="*/ 8839200 w 8839200"/>
              <a:gd name="connsiteY5" fmla="*/ 768724 h 1545291"/>
              <a:gd name="connsiteX6" fmla="*/ 8839200 w 8839200"/>
              <a:gd name="connsiteY6" fmla="*/ 1098177 h 1545291"/>
              <a:gd name="connsiteX7" fmla="*/ 8839200 w 8839200"/>
              <a:gd name="connsiteY7" fmla="*/ 1317812 h 1545291"/>
              <a:gd name="connsiteX8" fmla="*/ 2463800 w 8839200"/>
              <a:gd name="connsiteY8" fmla="*/ 1317812 h 1545291"/>
              <a:gd name="connsiteX9" fmla="*/ 1412717 w 8839200"/>
              <a:gd name="connsiteY9" fmla="*/ 1545291 h 1545291"/>
              <a:gd name="connsiteX10" fmla="*/ 442259 w 8839200"/>
              <a:gd name="connsiteY10" fmla="*/ 1308847 h 1545291"/>
              <a:gd name="connsiteX11" fmla="*/ 0 w 8839200"/>
              <a:gd name="connsiteY11" fmla="*/ 1317812 h 1545291"/>
              <a:gd name="connsiteX12" fmla="*/ 0 w 8839200"/>
              <a:gd name="connsiteY12" fmla="*/ 1098177 h 1545291"/>
              <a:gd name="connsiteX13" fmla="*/ 0 w 8839200"/>
              <a:gd name="connsiteY13" fmla="*/ 768724 h 1545291"/>
              <a:gd name="connsiteX14" fmla="*/ 0 w 8839200"/>
              <a:gd name="connsiteY14" fmla="*/ 768724 h 1545291"/>
              <a:gd name="connsiteX15" fmla="*/ 0 w 8839200"/>
              <a:gd name="connsiteY15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768724 h 1545291"/>
              <a:gd name="connsiteX14" fmla="*/ 0 w 8839200"/>
              <a:gd name="connsiteY14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0 h 154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39200" h="1545291">
                <a:moveTo>
                  <a:pt x="0" y="0"/>
                </a:moveTo>
                <a:lnTo>
                  <a:pt x="3683000" y="0"/>
                </a:lnTo>
                <a:lnTo>
                  <a:pt x="8839200" y="0"/>
                </a:lnTo>
                <a:lnTo>
                  <a:pt x="8839200" y="768724"/>
                </a:lnTo>
                <a:lnTo>
                  <a:pt x="8839200" y="768724"/>
                </a:lnTo>
                <a:lnTo>
                  <a:pt x="8839200" y="1098177"/>
                </a:lnTo>
                <a:lnTo>
                  <a:pt x="8839200" y="1317812"/>
                </a:lnTo>
                <a:lnTo>
                  <a:pt x="2463800" y="1317812"/>
                </a:lnTo>
                <a:lnTo>
                  <a:pt x="1412717" y="1545291"/>
                </a:lnTo>
                <a:lnTo>
                  <a:pt x="442259" y="1308847"/>
                </a:lnTo>
                <a:lnTo>
                  <a:pt x="0" y="13178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33000">
                <a:srgbClr val="FFC1C1"/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8000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bIns="274320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prstClr val="white"/>
              </a:solidFill>
              <a:latin typeface="Arial Black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92375" y="1066800"/>
            <a:ext cx="41592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Times New Roman" pitchFamily="18" charset="0"/>
              </a:rPr>
              <a:t>NATIONAL CHALLENGE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029200" y="3048000"/>
            <a:ext cx="39624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52400" y="3048000"/>
            <a:ext cx="41910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62000" y="1523999"/>
            <a:ext cx="7620000" cy="838200"/>
          </a:xfrm>
        </p:spPr>
        <p:txBody>
          <a:bodyPr anchor="ctr"/>
          <a:lstStyle>
            <a:lvl1pPr algn="ctr">
              <a:defRPr kumimoji="0" lang="en-US" sz="2400" b="1" kern="1200" dirty="0" smtClean="0">
                <a:solidFill>
                  <a:srgbClr val="8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2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30D0-507B-4FA9-B4EB-677F5FC5A61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3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FC1FB-4482-471A-A09B-D9D47C29649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6146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52400" y="2590800"/>
            <a:ext cx="4648200" cy="3657600"/>
          </a:xfrm>
          <a:prstGeom prst="homePlate">
            <a:avLst>
              <a:gd name="adj" fmla="val 15196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7150" dist="38100" dir="5400000" algn="ctr" rotWithShape="0">
              <a:schemeClr val="accent1">
                <a:lumMod val="50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 fontAlgn="base"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prstClr val="white"/>
              </a:solidFill>
              <a:latin typeface="Arial Black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4419600" y="2590800"/>
            <a:ext cx="4572000" cy="3657600"/>
          </a:xfrm>
          <a:custGeom>
            <a:avLst/>
            <a:gdLst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6482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0386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200" h="3657600">
                <a:moveTo>
                  <a:pt x="0" y="0"/>
                </a:moveTo>
                <a:lnTo>
                  <a:pt x="4648200" y="0"/>
                </a:lnTo>
                <a:lnTo>
                  <a:pt x="4038600" y="1828800"/>
                </a:lnTo>
                <a:lnTo>
                  <a:pt x="4648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5000">
                <a:schemeClr val="accent5">
                  <a:lumMod val="40000"/>
                  <a:lumOff val="6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/>
          <a:effectLst>
            <a:outerShdw blurRad="57150" dist="38100" dir="5400000" algn="ctr" rotWithShape="0">
              <a:srgbClr val="0066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 fontAlgn="base"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prstClr val="white"/>
              </a:solidFill>
              <a:latin typeface="Arial Black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3925" y="2590800"/>
            <a:ext cx="3328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Times New Roman" pitchFamily="18" charset="0"/>
              </a:rPr>
              <a:t>NOAA’s SOLUTION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90800"/>
            <a:ext cx="36242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Times New Roman" pitchFamily="18" charset="0"/>
              </a:rPr>
              <a:t>IMPACT on SOCIETY</a:t>
            </a:r>
          </a:p>
        </p:txBody>
      </p:sp>
      <p:sp>
        <p:nvSpPr>
          <p:cNvPr id="10" name="Freeform 9"/>
          <p:cNvSpPr/>
          <p:nvPr/>
        </p:nvSpPr>
        <p:spPr>
          <a:xfrm>
            <a:off x="152400" y="1066800"/>
            <a:ext cx="8839200" cy="1544638"/>
          </a:xfrm>
          <a:custGeom>
            <a:avLst/>
            <a:gdLst>
              <a:gd name="connsiteX0" fmla="*/ 0 w 8839200"/>
              <a:gd name="connsiteY0" fmla="*/ 0 h 1317812"/>
              <a:gd name="connsiteX1" fmla="*/ 1473200 w 8839200"/>
              <a:gd name="connsiteY1" fmla="*/ 0 h 1317812"/>
              <a:gd name="connsiteX2" fmla="*/ 1473200 w 8839200"/>
              <a:gd name="connsiteY2" fmla="*/ 0 h 1317812"/>
              <a:gd name="connsiteX3" fmla="*/ 3683000 w 8839200"/>
              <a:gd name="connsiteY3" fmla="*/ 0 h 1317812"/>
              <a:gd name="connsiteX4" fmla="*/ 8839200 w 8839200"/>
              <a:gd name="connsiteY4" fmla="*/ 0 h 1317812"/>
              <a:gd name="connsiteX5" fmla="*/ 8839200 w 8839200"/>
              <a:gd name="connsiteY5" fmla="*/ 768724 h 1317812"/>
              <a:gd name="connsiteX6" fmla="*/ 8839200 w 8839200"/>
              <a:gd name="connsiteY6" fmla="*/ 768724 h 1317812"/>
              <a:gd name="connsiteX7" fmla="*/ 8839200 w 8839200"/>
              <a:gd name="connsiteY7" fmla="*/ 1098177 h 1317812"/>
              <a:gd name="connsiteX8" fmla="*/ 8839200 w 8839200"/>
              <a:gd name="connsiteY8" fmla="*/ 1317812 h 1317812"/>
              <a:gd name="connsiteX9" fmla="*/ 3683000 w 8839200"/>
              <a:gd name="connsiteY9" fmla="*/ 1317812 h 1317812"/>
              <a:gd name="connsiteX10" fmla="*/ 2578129 w 8839200"/>
              <a:gd name="connsiteY10" fmla="*/ 1482538 h 1317812"/>
              <a:gd name="connsiteX11" fmla="*/ 1473200 w 8839200"/>
              <a:gd name="connsiteY11" fmla="*/ 1317812 h 1317812"/>
              <a:gd name="connsiteX12" fmla="*/ 0 w 8839200"/>
              <a:gd name="connsiteY12" fmla="*/ 1317812 h 1317812"/>
              <a:gd name="connsiteX13" fmla="*/ 0 w 8839200"/>
              <a:gd name="connsiteY13" fmla="*/ 1098177 h 1317812"/>
              <a:gd name="connsiteX14" fmla="*/ 0 w 8839200"/>
              <a:gd name="connsiteY14" fmla="*/ 768724 h 1317812"/>
              <a:gd name="connsiteX15" fmla="*/ 0 w 8839200"/>
              <a:gd name="connsiteY15" fmla="*/ 768724 h 1317812"/>
              <a:gd name="connsiteX16" fmla="*/ 0 w 8839200"/>
              <a:gd name="connsiteY16" fmla="*/ 0 h 1317812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1473200 w 8839200"/>
              <a:gd name="connsiteY11" fmla="*/ 1317812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540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082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463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3683000 w 8839200"/>
              <a:gd name="connsiteY2" fmla="*/ 0 h 1545291"/>
              <a:gd name="connsiteX3" fmla="*/ 8839200 w 8839200"/>
              <a:gd name="connsiteY3" fmla="*/ 0 h 1545291"/>
              <a:gd name="connsiteX4" fmla="*/ 8839200 w 8839200"/>
              <a:gd name="connsiteY4" fmla="*/ 768724 h 1545291"/>
              <a:gd name="connsiteX5" fmla="*/ 8839200 w 8839200"/>
              <a:gd name="connsiteY5" fmla="*/ 768724 h 1545291"/>
              <a:gd name="connsiteX6" fmla="*/ 8839200 w 8839200"/>
              <a:gd name="connsiteY6" fmla="*/ 1098177 h 1545291"/>
              <a:gd name="connsiteX7" fmla="*/ 8839200 w 8839200"/>
              <a:gd name="connsiteY7" fmla="*/ 1317812 h 1545291"/>
              <a:gd name="connsiteX8" fmla="*/ 2463800 w 8839200"/>
              <a:gd name="connsiteY8" fmla="*/ 1317812 h 1545291"/>
              <a:gd name="connsiteX9" fmla="*/ 1412717 w 8839200"/>
              <a:gd name="connsiteY9" fmla="*/ 1545291 h 1545291"/>
              <a:gd name="connsiteX10" fmla="*/ 442259 w 8839200"/>
              <a:gd name="connsiteY10" fmla="*/ 1308847 h 1545291"/>
              <a:gd name="connsiteX11" fmla="*/ 0 w 8839200"/>
              <a:gd name="connsiteY11" fmla="*/ 1317812 h 1545291"/>
              <a:gd name="connsiteX12" fmla="*/ 0 w 8839200"/>
              <a:gd name="connsiteY12" fmla="*/ 1098177 h 1545291"/>
              <a:gd name="connsiteX13" fmla="*/ 0 w 8839200"/>
              <a:gd name="connsiteY13" fmla="*/ 768724 h 1545291"/>
              <a:gd name="connsiteX14" fmla="*/ 0 w 8839200"/>
              <a:gd name="connsiteY14" fmla="*/ 768724 h 1545291"/>
              <a:gd name="connsiteX15" fmla="*/ 0 w 8839200"/>
              <a:gd name="connsiteY15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768724 h 1545291"/>
              <a:gd name="connsiteX14" fmla="*/ 0 w 8839200"/>
              <a:gd name="connsiteY14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0 h 154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39200" h="1545291">
                <a:moveTo>
                  <a:pt x="0" y="0"/>
                </a:moveTo>
                <a:lnTo>
                  <a:pt x="3683000" y="0"/>
                </a:lnTo>
                <a:lnTo>
                  <a:pt x="8839200" y="0"/>
                </a:lnTo>
                <a:lnTo>
                  <a:pt x="8839200" y="768724"/>
                </a:lnTo>
                <a:lnTo>
                  <a:pt x="8839200" y="768724"/>
                </a:lnTo>
                <a:lnTo>
                  <a:pt x="8839200" y="1098177"/>
                </a:lnTo>
                <a:lnTo>
                  <a:pt x="8839200" y="1317812"/>
                </a:lnTo>
                <a:lnTo>
                  <a:pt x="2463800" y="1317812"/>
                </a:lnTo>
                <a:lnTo>
                  <a:pt x="1412717" y="1545291"/>
                </a:lnTo>
                <a:lnTo>
                  <a:pt x="442259" y="1308847"/>
                </a:lnTo>
                <a:lnTo>
                  <a:pt x="0" y="13178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33000">
                <a:srgbClr val="FFC1C1"/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8000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bIns="274320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prstClr val="white"/>
              </a:solidFill>
              <a:latin typeface="Arial Black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92375" y="1066800"/>
            <a:ext cx="41592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Times New Roman" pitchFamily="18" charset="0"/>
              </a:rPr>
              <a:t>NATIONAL CHALLENGE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029200" y="3048000"/>
            <a:ext cx="39624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52400" y="3048000"/>
            <a:ext cx="41910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62000" y="1523999"/>
            <a:ext cx="7620000" cy="838200"/>
          </a:xfrm>
        </p:spPr>
        <p:txBody>
          <a:bodyPr anchor="ctr"/>
          <a:lstStyle>
            <a:lvl1pPr algn="ctr">
              <a:defRPr kumimoji="0" lang="en-US" sz="2400" b="1" kern="1200" dirty="0" smtClean="0">
                <a:solidFill>
                  <a:srgbClr val="8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2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2224-6E1A-4419-86BF-05FEBD595CC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11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52400" y="2590800"/>
            <a:ext cx="4648200" cy="3657600"/>
          </a:xfrm>
          <a:prstGeom prst="homePlate">
            <a:avLst>
              <a:gd name="adj" fmla="val 15196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7150" dist="38100" dir="5400000" algn="ctr" rotWithShape="0">
              <a:schemeClr val="accent1">
                <a:lumMod val="50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 fontAlgn="base"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prstClr val="white"/>
              </a:solidFill>
              <a:latin typeface="Arial Black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4419600" y="2590800"/>
            <a:ext cx="4572000" cy="3657600"/>
          </a:xfrm>
          <a:custGeom>
            <a:avLst/>
            <a:gdLst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6482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0386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200" h="3657600">
                <a:moveTo>
                  <a:pt x="0" y="0"/>
                </a:moveTo>
                <a:lnTo>
                  <a:pt x="4648200" y="0"/>
                </a:lnTo>
                <a:lnTo>
                  <a:pt x="4038600" y="1828800"/>
                </a:lnTo>
                <a:lnTo>
                  <a:pt x="4648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5000">
                <a:schemeClr val="accent5">
                  <a:lumMod val="40000"/>
                  <a:lumOff val="6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/>
          <a:effectLst>
            <a:outerShdw blurRad="57150" dist="38100" dir="5400000" algn="ctr" rotWithShape="0">
              <a:srgbClr val="0066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 fontAlgn="base">
              <a:spcBef>
                <a:spcPts val="12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prstClr val="white"/>
              </a:solidFill>
              <a:latin typeface="Arial Black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3925" y="2590800"/>
            <a:ext cx="3328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Times New Roman" pitchFamily="18" charset="0"/>
              </a:rPr>
              <a:t>NOAA’s SOLUTION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90800"/>
            <a:ext cx="36242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Times New Roman" pitchFamily="18" charset="0"/>
              </a:rPr>
              <a:t>IMPACT on SOCIETY</a:t>
            </a:r>
          </a:p>
        </p:txBody>
      </p:sp>
      <p:sp>
        <p:nvSpPr>
          <p:cNvPr id="10" name="Freeform 9"/>
          <p:cNvSpPr/>
          <p:nvPr/>
        </p:nvSpPr>
        <p:spPr>
          <a:xfrm>
            <a:off x="152400" y="1066800"/>
            <a:ext cx="8839200" cy="1544638"/>
          </a:xfrm>
          <a:custGeom>
            <a:avLst/>
            <a:gdLst>
              <a:gd name="connsiteX0" fmla="*/ 0 w 8839200"/>
              <a:gd name="connsiteY0" fmla="*/ 0 h 1317812"/>
              <a:gd name="connsiteX1" fmla="*/ 1473200 w 8839200"/>
              <a:gd name="connsiteY1" fmla="*/ 0 h 1317812"/>
              <a:gd name="connsiteX2" fmla="*/ 1473200 w 8839200"/>
              <a:gd name="connsiteY2" fmla="*/ 0 h 1317812"/>
              <a:gd name="connsiteX3" fmla="*/ 3683000 w 8839200"/>
              <a:gd name="connsiteY3" fmla="*/ 0 h 1317812"/>
              <a:gd name="connsiteX4" fmla="*/ 8839200 w 8839200"/>
              <a:gd name="connsiteY4" fmla="*/ 0 h 1317812"/>
              <a:gd name="connsiteX5" fmla="*/ 8839200 w 8839200"/>
              <a:gd name="connsiteY5" fmla="*/ 768724 h 1317812"/>
              <a:gd name="connsiteX6" fmla="*/ 8839200 w 8839200"/>
              <a:gd name="connsiteY6" fmla="*/ 768724 h 1317812"/>
              <a:gd name="connsiteX7" fmla="*/ 8839200 w 8839200"/>
              <a:gd name="connsiteY7" fmla="*/ 1098177 h 1317812"/>
              <a:gd name="connsiteX8" fmla="*/ 8839200 w 8839200"/>
              <a:gd name="connsiteY8" fmla="*/ 1317812 h 1317812"/>
              <a:gd name="connsiteX9" fmla="*/ 3683000 w 8839200"/>
              <a:gd name="connsiteY9" fmla="*/ 1317812 h 1317812"/>
              <a:gd name="connsiteX10" fmla="*/ 2578129 w 8839200"/>
              <a:gd name="connsiteY10" fmla="*/ 1482538 h 1317812"/>
              <a:gd name="connsiteX11" fmla="*/ 1473200 w 8839200"/>
              <a:gd name="connsiteY11" fmla="*/ 1317812 h 1317812"/>
              <a:gd name="connsiteX12" fmla="*/ 0 w 8839200"/>
              <a:gd name="connsiteY12" fmla="*/ 1317812 h 1317812"/>
              <a:gd name="connsiteX13" fmla="*/ 0 w 8839200"/>
              <a:gd name="connsiteY13" fmla="*/ 1098177 h 1317812"/>
              <a:gd name="connsiteX14" fmla="*/ 0 w 8839200"/>
              <a:gd name="connsiteY14" fmla="*/ 768724 h 1317812"/>
              <a:gd name="connsiteX15" fmla="*/ 0 w 8839200"/>
              <a:gd name="connsiteY15" fmla="*/ 768724 h 1317812"/>
              <a:gd name="connsiteX16" fmla="*/ 0 w 8839200"/>
              <a:gd name="connsiteY16" fmla="*/ 0 h 1317812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1473200 w 8839200"/>
              <a:gd name="connsiteY11" fmla="*/ 1317812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540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082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463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3683000 w 8839200"/>
              <a:gd name="connsiteY2" fmla="*/ 0 h 1545291"/>
              <a:gd name="connsiteX3" fmla="*/ 8839200 w 8839200"/>
              <a:gd name="connsiteY3" fmla="*/ 0 h 1545291"/>
              <a:gd name="connsiteX4" fmla="*/ 8839200 w 8839200"/>
              <a:gd name="connsiteY4" fmla="*/ 768724 h 1545291"/>
              <a:gd name="connsiteX5" fmla="*/ 8839200 w 8839200"/>
              <a:gd name="connsiteY5" fmla="*/ 768724 h 1545291"/>
              <a:gd name="connsiteX6" fmla="*/ 8839200 w 8839200"/>
              <a:gd name="connsiteY6" fmla="*/ 1098177 h 1545291"/>
              <a:gd name="connsiteX7" fmla="*/ 8839200 w 8839200"/>
              <a:gd name="connsiteY7" fmla="*/ 1317812 h 1545291"/>
              <a:gd name="connsiteX8" fmla="*/ 2463800 w 8839200"/>
              <a:gd name="connsiteY8" fmla="*/ 1317812 h 1545291"/>
              <a:gd name="connsiteX9" fmla="*/ 1412717 w 8839200"/>
              <a:gd name="connsiteY9" fmla="*/ 1545291 h 1545291"/>
              <a:gd name="connsiteX10" fmla="*/ 442259 w 8839200"/>
              <a:gd name="connsiteY10" fmla="*/ 1308847 h 1545291"/>
              <a:gd name="connsiteX11" fmla="*/ 0 w 8839200"/>
              <a:gd name="connsiteY11" fmla="*/ 1317812 h 1545291"/>
              <a:gd name="connsiteX12" fmla="*/ 0 w 8839200"/>
              <a:gd name="connsiteY12" fmla="*/ 1098177 h 1545291"/>
              <a:gd name="connsiteX13" fmla="*/ 0 w 8839200"/>
              <a:gd name="connsiteY13" fmla="*/ 768724 h 1545291"/>
              <a:gd name="connsiteX14" fmla="*/ 0 w 8839200"/>
              <a:gd name="connsiteY14" fmla="*/ 768724 h 1545291"/>
              <a:gd name="connsiteX15" fmla="*/ 0 w 8839200"/>
              <a:gd name="connsiteY15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768724 h 1545291"/>
              <a:gd name="connsiteX14" fmla="*/ 0 w 8839200"/>
              <a:gd name="connsiteY14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0 h 154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39200" h="1545291">
                <a:moveTo>
                  <a:pt x="0" y="0"/>
                </a:moveTo>
                <a:lnTo>
                  <a:pt x="3683000" y="0"/>
                </a:lnTo>
                <a:lnTo>
                  <a:pt x="8839200" y="0"/>
                </a:lnTo>
                <a:lnTo>
                  <a:pt x="8839200" y="768724"/>
                </a:lnTo>
                <a:lnTo>
                  <a:pt x="8839200" y="768724"/>
                </a:lnTo>
                <a:lnTo>
                  <a:pt x="8839200" y="1098177"/>
                </a:lnTo>
                <a:lnTo>
                  <a:pt x="8839200" y="1317812"/>
                </a:lnTo>
                <a:lnTo>
                  <a:pt x="2463800" y="1317812"/>
                </a:lnTo>
                <a:lnTo>
                  <a:pt x="1412717" y="1545291"/>
                </a:lnTo>
                <a:lnTo>
                  <a:pt x="442259" y="1308847"/>
                </a:lnTo>
                <a:lnTo>
                  <a:pt x="0" y="13178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33000">
                <a:srgbClr val="FFC1C1"/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8000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bIns="274320">
            <a:norm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prstClr val="white"/>
              </a:solidFill>
              <a:latin typeface="Arial Black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92375" y="1066800"/>
            <a:ext cx="41592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Times New Roman" pitchFamily="18" charset="0"/>
              </a:rPr>
              <a:t>NATIONAL CHALLENGE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029200" y="3048000"/>
            <a:ext cx="39624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52400" y="3048000"/>
            <a:ext cx="41910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62000" y="1523999"/>
            <a:ext cx="7620000" cy="838200"/>
          </a:xfrm>
        </p:spPr>
        <p:txBody>
          <a:bodyPr anchor="ctr"/>
          <a:lstStyle>
            <a:lvl1pPr algn="ctr">
              <a:defRPr kumimoji="0" lang="en-US" sz="2400" b="1" kern="1200" dirty="0" smtClean="0">
                <a:solidFill>
                  <a:srgbClr val="8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2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CAF1D-C90F-4F74-B66B-485E72EA88E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39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Just For Pictures">
    <p:bg>
      <p:bgPr>
        <a:gradFill flip="none" rotWithShape="1">
          <a:gsLst>
            <a:gs pos="0">
              <a:schemeClr val="accent1">
                <a:lumMod val="50000"/>
              </a:schemeClr>
            </a:gs>
            <a:gs pos="33000">
              <a:schemeClr val="accent1">
                <a:lumMod val="75000"/>
              </a:schemeClr>
            </a:gs>
            <a:gs pos="8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 rot="10800000">
            <a:off x="-19050" y="5816600"/>
            <a:ext cx="9180513" cy="1041400"/>
            <a:chOff x="-19017" y="-7144"/>
            <a:chExt cx="9180548" cy="1041400"/>
          </a:xfrm>
        </p:grpSpPr>
        <p:sp>
          <p:nvSpPr>
            <p:cNvPr id="4" name="Freeform 3"/>
            <p:cNvSpPr>
              <a:spLocks/>
            </p:cNvSpPr>
            <p:nvPr userDrawn="1"/>
          </p:nvSpPr>
          <p:spPr bwMode="auto">
            <a:xfrm>
              <a:off x="-11079" y="-7144"/>
              <a:ext cx="9163085" cy="10414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 userDrawn="1"/>
          </p:nvSpPr>
          <p:spPr bwMode="auto">
            <a:xfrm>
              <a:off x="4381550" y="-7144"/>
              <a:ext cx="4762519" cy="6381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grpSp>
          <p:nvGrpSpPr>
            <p:cNvPr id="6" name="Group 7"/>
            <p:cNvGrpSpPr>
              <a:grpSpLocks/>
            </p:cNvGrpSpPr>
            <p:nvPr userDrawn="1"/>
          </p:nvGrpSpPr>
          <p:grpSpPr bwMode="auto">
            <a:xfrm>
              <a:off x="-19017" y="202408"/>
              <a:ext cx="9180548" cy="649224"/>
              <a:chOff x="-19045" y="216550"/>
              <a:chExt cx="9180548" cy="649224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>
                  <a:solidFill>
                    <a:prstClr val="black"/>
                  </a:solidFill>
                  <a:latin typeface="Arial" pitchFamily="34" charset="0"/>
                  <a:cs typeface="Times New Roman" pitchFamily="18" charset="0"/>
                </a:endParaRPr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>
                  <a:solidFill>
                    <a:prstClr val="black"/>
                  </a:solidFill>
                  <a:latin typeface="Arial" pitchFamily="34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9" name="Picture 12" descr="doc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8963" y="6137275"/>
            <a:ext cx="376237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6134100"/>
            <a:ext cx="38100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91200"/>
            <a:ext cx="7620000" cy="1065213"/>
          </a:xfrm>
        </p:spPr>
        <p:txBody>
          <a:bodyPr rIns="182880" bIns="182880"/>
          <a:lstStyle>
            <a:lvl1pPr algn="r">
              <a:defRPr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51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14800" y="1295400"/>
            <a:ext cx="4724400" cy="4800600"/>
          </a:xfrm>
          <a:ln w="9525">
            <a:solidFill>
              <a:schemeClr val="accent5"/>
            </a:solidFill>
          </a:ln>
          <a:effectLst>
            <a:outerShdw blurRad="50800" dist="38100" dir="5400000" algn="t" rotWithShape="0">
              <a:schemeClr val="accent5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1000" y="3581400"/>
            <a:ext cx="3886200" cy="2514600"/>
          </a:xfrm>
          <a:prstGeom prst="homePlate">
            <a:avLst>
              <a:gd name="adj" fmla="val 19189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8000">
                <a:srgbClr val="E3F1FD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Ins="274320" anchor="ctr"/>
          <a:lstStyle>
            <a:lvl1pPr algn="r">
              <a:defRPr sz="2000" b="1"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81000" y="1295400"/>
            <a:ext cx="3421743" cy="2209800"/>
          </a:xfrm>
          <a:prstGeom prst="wedgeRectCallout">
            <a:avLst>
              <a:gd name="adj1" fmla="val 20824"/>
              <a:gd name="adj2" fmla="val 56275"/>
            </a:avLst>
          </a:prstGeom>
          <a:gradFill>
            <a:gsLst>
              <a:gs pos="0">
                <a:srgbClr val="FFE5E5"/>
              </a:gs>
              <a:gs pos="68000">
                <a:srgbClr val="FFF3F3"/>
              </a:gs>
              <a:gs pos="99000">
                <a:schemeClr val="bg1"/>
              </a:gs>
            </a:gsLst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C00000">
                <a:alpha val="4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rIns="182880" anchor="ctr">
            <a:noAutofit/>
          </a:bodyPr>
          <a:lstStyle>
            <a:lvl1pPr algn="l">
              <a:spcBef>
                <a:spcPts val="0"/>
              </a:spcBef>
              <a:defRPr kumimoji="0" lang="en-US" sz="2600" b="1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8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F548-9C72-485B-98A8-EEA9C0350E4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40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14800" y="1295400"/>
            <a:ext cx="4724400" cy="4800600"/>
          </a:xfrm>
          <a:ln w="9525">
            <a:solidFill>
              <a:schemeClr val="accent5"/>
            </a:solidFill>
          </a:ln>
          <a:effectLst>
            <a:outerShdw blurRad="50800" dist="38100" dir="5400000" algn="t" rotWithShape="0">
              <a:schemeClr val="accent5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1000" y="3581400"/>
            <a:ext cx="3886200" cy="2514600"/>
          </a:xfrm>
          <a:prstGeom prst="homePlate">
            <a:avLst>
              <a:gd name="adj" fmla="val 19189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8000">
                <a:srgbClr val="E3F1FD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Ins="274320" anchor="ctr"/>
          <a:lstStyle>
            <a:lvl1pPr algn="r">
              <a:defRPr sz="2000" b="1"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81000" y="1295400"/>
            <a:ext cx="3421743" cy="2209800"/>
          </a:xfrm>
          <a:prstGeom prst="wedgeRectCallout">
            <a:avLst>
              <a:gd name="adj1" fmla="val 20824"/>
              <a:gd name="adj2" fmla="val 56275"/>
            </a:avLst>
          </a:prstGeom>
          <a:gradFill>
            <a:gsLst>
              <a:gs pos="0">
                <a:srgbClr val="FFE5E5"/>
              </a:gs>
              <a:gs pos="68000">
                <a:srgbClr val="FFF3F3"/>
              </a:gs>
              <a:gs pos="99000">
                <a:schemeClr val="bg1"/>
              </a:gs>
            </a:gsLst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C00000">
                <a:alpha val="4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rIns="182880" anchor="ctr">
            <a:noAutofit/>
          </a:bodyPr>
          <a:lstStyle>
            <a:lvl1pPr algn="l">
              <a:spcBef>
                <a:spcPts val="0"/>
              </a:spcBef>
              <a:defRPr kumimoji="0" lang="en-US" sz="2600" b="1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8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82676-A466-41E0-BFEB-B2EAA948934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68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0875"/>
            <a:ext cx="7772400" cy="1889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82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2C6786B-3EDA-4AEC-A4B6-050BCB19B167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90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83002-77EC-4BCA-898B-7398DF0ABBDA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96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DB57D-D2E2-4B05-B64F-3C7252F37D38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15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13B1-AA05-4D48-ACD6-30F6AE44FE62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1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486400" y="1295400"/>
            <a:ext cx="1752600" cy="175260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52400" y="1295400"/>
            <a:ext cx="1752600" cy="17526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95700" y="1295400"/>
            <a:ext cx="1752600" cy="17526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251700" y="1295400"/>
            <a:ext cx="1752600" cy="17526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7000" y="3886200"/>
            <a:ext cx="1752600" cy="17526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486400" y="3886200"/>
            <a:ext cx="1752600" cy="17526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905000" y="1295400"/>
            <a:ext cx="1752600" cy="175260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695700" y="3048000"/>
            <a:ext cx="1752600" cy="114300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1905000" y="3886200"/>
            <a:ext cx="1752600" cy="175260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7251700" y="3886200"/>
            <a:ext cx="1752600" cy="175260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Date Placeholder 9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0" name="Slide Number Placeholder 1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9B282-7F45-49D3-AA75-A7B0741AEF5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55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60E34-0727-4AC1-BC79-F48F6F1EA447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52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600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A5110-6F22-4E0B-BD37-96BC2817CFD6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55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2000" y="1600200"/>
            <a:ext cx="7696200" cy="106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62000" y="2819400"/>
            <a:ext cx="38100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724400" y="2819400"/>
            <a:ext cx="37338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62000" y="5715000"/>
            <a:ext cx="7696200" cy="53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02BAF-6D5F-4166-A027-D3447C1E6505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97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0875"/>
            <a:ext cx="7772400" cy="1889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34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2C6786B-3EDA-4AEC-A4B6-050BCB19B167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32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83002-77EC-4BCA-898B-7398DF0ABBDA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47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DB57D-D2E2-4B05-B64F-3C7252F37D38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46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13B1-AA05-4D48-ACD6-30F6AE44FE62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45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60E34-0727-4AC1-BC79-F48F6F1EA447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15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600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A5110-6F22-4E0B-BD37-96BC2817CFD6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3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419600" y="2590800"/>
            <a:ext cx="4572000" cy="3657600"/>
          </a:xfrm>
          <a:custGeom>
            <a:avLst/>
            <a:gdLst>
              <a:gd name="connsiteX0" fmla="*/ 0 w 4419600"/>
              <a:gd name="connsiteY0" fmla="*/ 0 h 4343400"/>
              <a:gd name="connsiteX1" fmla="*/ 3895612 w 4419600"/>
              <a:gd name="connsiteY1" fmla="*/ 0 h 4343400"/>
              <a:gd name="connsiteX2" fmla="*/ 4419600 w 4419600"/>
              <a:gd name="connsiteY2" fmla="*/ 2171700 h 4343400"/>
              <a:gd name="connsiteX3" fmla="*/ 3895612 w 4419600"/>
              <a:gd name="connsiteY3" fmla="*/ 4343400 h 4343400"/>
              <a:gd name="connsiteX4" fmla="*/ 0 w 4419600"/>
              <a:gd name="connsiteY4" fmla="*/ 4343400 h 4343400"/>
              <a:gd name="connsiteX5" fmla="*/ 523988 w 4419600"/>
              <a:gd name="connsiteY5" fmla="*/ 2171700 h 4343400"/>
              <a:gd name="connsiteX6" fmla="*/ 0 w 4419600"/>
              <a:gd name="connsiteY6" fmla="*/ 0 h 4343400"/>
              <a:gd name="connsiteX0" fmla="*/ 0 w 3895612"/>
              <a:gd name="connsiteY0" fmla="*/ 0 h 4343400"/>
              <a:gd name="connsiteX1" fmla="*/ 3895612 w 3895612"/>
              <a:gd name="connsiteY1" fmla="*/ 0 h 4343400"/>
              <a:gd name="connsiteX2" fmla="*/ 3895612 w 3895612"/>
              <a:gd name="connsiteY2" fmla="*/ 4343400 h 4343400"/>
              <a:gd name="connsiteX3" fmla="*/ 0 w 3895612"/>
              <a:gd name="connsiteY3" fmla="*/ 4343400 h 4343400"/>
              <a:gd name="connsiteX4" fmla="*/ 523988 w 3895612"/>
              <a:gd name="connsiteY4" fmla="*/ 2171700 h 4343400"/>
              <a:gd name="connsiteX5" fmla="*/ 0 w 3895612"/>
              <a:gd name="connsiteY5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5612" h="4343400">
                <a:moveTo>
                  <a:pt x="0" y="0"/>
                </a:moveTo>
                <a:lnTo>
                  <a:pt x="3895612" y="0"/>
                </a:lnTo>
                <a:lnTo>
                  <a:pt x="3895612" y="4343400"/>
                </a:lnTo>
                <a:lnTo>
                  <a:pt x="0" y="4343400"/>
                </a:lnTo>
                <a:lnTo>
                  <a:pt x="523988" y="21717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>
            <a:lvl1pPr marL="625475" indent="0" algn="r">
              <a:spcBef>
                <a:spcPts val="1200"/>
              </a:spcBef>
              <a:defRPr kumimoji="0" lang="en-US" sz="2400" b="1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1082675" indent="-246063">
              <a:defRPr kumimoji="0" lang="en-US" sz="2400" b="1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2pPr>
            <a:lvl3pPr marL="1312863" indent="-246063">
              <a:defRPr kumimoji="0" lang="en-US" sz="2400" b="1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3pPr>
            <a:lvl4pPr marL="1485900" indent="-209550">
              <a:defRPr kumimoji="0" lang="en-US" sz="2400" b="1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4pPr>
            <a:lvl5pPr marL="1654175" indent="-209550">
              <a:defRPr kumimoji="0" lang="en-US" sz="2400" b="1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029200" y="3048000"/>
            <a:ext cx="39624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152400" y="2590800"/>
            <a:ext cx="4648200" cy="3657600"/>
          </a:xfrm>
          <a:prstGeom prst="homePlate">
            <a:avLst>
              <a:gd name="adj" fmla="val 15190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15000">
                <a:schemeClr val="accent5">
                  <a:lumMod val="40000"/>
                  <a:lumOff val="6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>
            <a:lvl1pPr algn="r">
              <a:spcBef>
                <a:spcPts val="1200"/>
              </a:spcBef>
              <a:defRPr kumimoji="0" lang="en-US" sz="2400" b="1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52400" y="3048000"/>
            <a:ext cx="41910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52400" y="1066800"/>
            <a:ext cx="8839200" cy="1523999"/>
          </a:xfrm>
          <a:custGeom>
            <a:avLst/>
            <a:gdLst>
              <a:gd name="connsiteX0" fmla="*/ 0 w 8839200"/>
              <a:gd name="connsiteY0" fmla="*/ 0 h 1676400"/>
              <a:gd name="connsiteX1" fmla="*/ 1473200 w 8839200"/>
              <a:gd name="connsiteY1" fmla="*/ 0 h 1676400"/>
              <a:gd name="connsiteX2" fmla="*/ 1473200 w 8839200"/>
              <a:gd name="connsiteY2" fmla="*/ 0 h 1676400"/>
              <a:gd name="connsiteX3" fmla="*/ 3683000 w 8839200"/>
              <a:gd name="connsiteY3" fmla="*/ 0 h 1676400"/>
              <a:gd name="connsiteX4" fmla="*/ 8839200 w 8839200"/>
              <a:gd name="connsiteY4" fmla="*/ 0 h 1676400"/>
              <a:gd name="connsiteX5" fmla="*/ 8839200 w 8839200"/>
              <a:gd name="connsiteY5" fmla="*/ 977900 h 1676400"/>
              <a:gd name="connsiteX6" fmla="*/ 8839200 w 8839200"/>
              <a:gd name="connsiteY6" fmla="*/ 977900 h 1676400"/>
              <a:gd name="connsiteX7" fmla="*/ 8839200 w 8839200"/>
              <a:gd name="connsiteY7" fmla="*/ 1397000 h 1676400"/>
              <a:gd name="connsiteX8" fmla="*/ 8839200 w 8839200"/>
              <a:gd name="connsiteY8" fmla="*/ 1676400 h 1676400"/>
              <a:gd name="connsiteX9" fmla="*/ 3683000 w 8839200"/>
              <a:gd name="connsiteY9" fmla="*/ 1676400 h 1676400"/>
              <a:gd name="connsiteX10" fmla="*/ 2501935 w 8839200"/>
              <a:gd name="connsiteY10" fmla="*/ 2087269 h 1676400"/>
              <a:gd name="connsiteX11" fmla="*/ 1473200 w 8839200"/>
              <a:gd name="connsiteY11" fmla="*/ 1676400 h 1676400"/>
              <a:gd name="connsiteX12" fmla="*/ 0 w 8839200"/>
              <a:gd name="connsiteY12" fmla="*/ 1676400 h 1676400"/>
              <a:gd name="connsiteX13" fmla="*/ 0 w 8839200"/>
              <a:gd name="connsiteY13" fmla="*/ 1397000 h 1676400"/>
              <a:gd name="connsiteX14" fmla="*/ 0 w 8839200"/>
              <a:gd name="connsiteY14" fmla="*/ 977900 h 1676400"/>
              <a:gd name="connsiteX15" fmla="*/ 0 w 8839200"/>
              <a:gd name="connsiteY15" fmla="*/ 977900 h 1676400"/>
              <a:gd name="connsiteX16" fmla="*/ 0 w 8839200"/>
              <a:gd name="connsiteY16" fmla="*/ 0 h 1676400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3683000 w 8839200"/>
              <a:gd name="connsiteY9" fmla="*/ 1676400 h 2087269"/>
              <a:gd name="connsiteX10" fmla="*/ 2501935 w 8839200"/>
              <a:gd name="connsiteY10" fmla="*/ 2087269 h 2087269"/>
              <a:gd name="connsiteX11" fmla="*/ 1473200 w 8839200"/>
              <a:gd name="connsiteY11" fmla="*/ 1676400 h 2087269"/>
              <a:gd name="connsiteX12" fmla="*/ 698500 w 8839200"/>
              <a:gd name="connsiteY12" fmla="*/ 1676400 h 2087269"/>
              <a:gd name="connsiteX13" fmla="*/ 0 w 8839200"/>
              <a:gd name="connsiteY13" fmla="*/ 1676400 h 2087269"/>
              <a:gd name="connsiteX14" fmla="*/ 0 w 8839200"/>
              <a:gd name="connsiteY14" fmla="*/ 1397000 h 2087269"/>
              <a:gd name="connsiteX15" fmla="*/ 0 w 8839200"/>
              <a:gd name="connsiteY15" fmla="*/ 977900 h 2087269"/>
              <a:gd name="connsiteX16" fmla="*/ 0 w 8839200"/>
              <a:gd name="connsiteY16" fmla="*/ 977900 h 2087269"/>
              <a:gd name="connsiteX17" fmla="*/ 0 w 8839200"/>
              <a:gd name="connsiteY17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3683000 w 8839200"/>
              <a:gd name="connsiteY9" fmla="*/ 1676400 h 2087269"/>
              <a:gd name="connsiteX10" fmla="*/ 2501935 w 8839200"/>
              <a:gd name="connsiteY10" fmla="*/ 2087269 h 2087269"/>
              <a:gd name="connsiteX11" fmla="*/ 1016000 w 8839200"/>
              <a:gd name="connsiteY11" fmla="*/ 1676400 h 2087269"/>
              <a:gd name="connsiteX12" fmla="*/ 698500 w 8839200"/>
              <a:gd name="connsiteY12" fmla="*/ 1676400 h 2087269"/>
              <a:gd name="connsiteX13" fmla="*/ 0 w 8839200"/>
              <a:gd name="connsiteY13" fmla="*/ 1676400 h 2087269"/>
              <a:gd name="connsiteX14" fmla="*/ 0 w 8839200"/>
              <a:gd name="connsiteY14" fmla="*/ 1397000 h 2087269"/>
              <a:gd name="connsiteX15" fmla="*/ 0 w 8839200"/>
              <a:gd name="connsiteY15" fmla="*/ 977900 h 2087269"/>
              <a:gd name="connsiteX16" fmla="*/ 0 w 8839200"/>
              <a:gd name="connsiteY16" fmla="*/ 977900 h 2087269"/>
              <a:gd name="connsiteX17" fmla="*/ 0 w 8839200"/>
              <a:gd name="connsiteY17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3683000 w 8839200"/>
              <a:gd name="connsiteY9" fmla="*/ 1676400 h 2087269"/>
              <a:gd name="connsiteX10" fmla="*/ 2501935 w 8839200"/>
              <a:gd name="connsiteY10" fmla="*/ 2087269 h 2087269"/>
              <a:gd name="connsiteX11" fmla="*/ 10160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3683000 w 8839200"/>
              <a:gd name="connsiteY9" fmla="*/ 1676400 h 2087269"/>
              <a:gd name="connsiteX10" fmla="*/ 2501935 w 8839200"/>
              <a:gd name="connsiteY10" fmla="*/ 2087269 h 2087269"/>
              <a:gd name="connsiteX11" fmla="*/ 4826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2387600 w 8839200"/>
              <a:gd name="connsiteY9" fmla="*/ 1676400 h 2087269"/>
              <a:gd name="connsiteX10" fmla="*/ 2501935 w 8839200"/>
              <a:gd name="connsiteY10" fmla="*/ 2087269 h 2087269"/>
              <a:gd name="connsiteX11" fmla="*/ 4826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2095500"/>
              <a:gd name="connsiteX1" fmla="*/ 1473200 w 8839200"/>
              <a:gd name="connsiteY1" fmla="*/ 0 h 2095500"/>
              <a:gd name="connsiteX2" fmla="*/ 1473200 w 8839200"/>
              <a:gd name="connsiteY2" fmla="*/ 0 h 2095500"/>
              <a:gd name="connsiteX3" fmla="*/ 3683000 w 8839200"/>
              <a:gd name="connsiteY3" fmla="*/ 0 h 2095500"/>
              <a:gd name="connsiteX4" fmla="*/ 8839200 w 8839200"/>
              <a:gd name="connsiteY4" fmla="*/ 0 h 2095500"/>
              <a:gd name="connsiteX5" fmla="*/ 8839200 w 8839200"/>
              <a:gd name="connsiteY5" fmla="*/ 977900 h 2095500"/>
              <a:gd name="connsiteX6" fmla="*/ 8839200 w 8839200"/>
              <a:gd name="connsiteY6" fmla="*/ 977900 h 2095500"/>
              <a:gd name="connsiteX7" fmla="*/ 8839200 w 8839200"/>
              <a:gd name="connsiteY7" fmla="*/ 1397000 h 2095500"/>
              <a:gd name="connsiteX8" fmla="*/ 8839200 w 8839200"/>
              <a:gd name="connsiteY8" fmla="*/ 1676400 h 2095500"/>
              <a:gd name="connsiteX9" fmla="*/ 2387600 w 8839200"/>
              <a:gd name="connsiteY9" fmla="*/ 1676400 h 2095500"/>
              <a:gd name="connsiteX10" fmla="*/ 2501935 w 8839200"/>
              <a:gd name="connsiteY10" fmla="*/ 2087269 h 2095500"/>
              <a:gd name="connsiteX11" fmla="*/ 1181100 w 8839200"/>
              <a:gd name="connsiteY11" fmla="*/ 2095500 h 2095500"/>
              <a:gd name="connsiteX12" fmla="*/ 482600 w 8839200"/>
              <a:gd name="connsiteY12" fmla="*/ 1676400 h 2095500"/>
              <a:gd name="connsiteX13" fmla="*/ 0 w 8839200"/>
              <a:gd name="connsiteY13" fmla="*/ 1676400 h 2095500"/>
              <a:gd name="connsiteX14" fmla="*/ 0 w 8839200"/>
              <a:gd name="connsiteY14" fmla="*/ 1397000 h 2095500"/>
              <a:gd name="connsiteX15" fmla="*/ 0 w 8839200"/>
              <a:gd name="connsiteY15" fmla="*/ 977900 h 2095500"/>
              <a:gd name="connsiteX16" fmla="*/ 0 w 8839200"/>
              <a:gd name="connsiteY16" fmla="*/ 977900 h 2095500"/>
              <a:gd name="connsiteX17" fmla="*/ 0 w 8839200"/>
              <a:gd name="connsiteY17" fmla="*/ 0 h 2095500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2387600 w 8839200"/>
              <a:gd name="connsiteY9" fmla="*/ 1676400 h 2087269"/>
              <a:gd name="connsiteX10" fmla="*/ 2501935 w 8839200"/>
              <a:gd name="connsiteY10" fmla="*/ 2087269 h 2087269"/>
              <a:gd name="connsiteX11" fmla="*/ 4826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2387600 w 8839200"/>
              <a:gd name="connsiteY9" fmla="*/ 1676400 h 2087269"/>
              <a:gd name="connsiteX10" fmla="*/ 1435135 w 8839200"/>
              <a:gd name="connsiteY10" fmla="*/ 2087269 h 2087269"/>
              <a:gd name="connsiteX11" fmla="*/ 4826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2387600 w 8839200"/>
              <a:gd name="connsiteY9" fmla="*/ 1676400 h 2087269"/>
              <a:gd name="connsiteX10" fmla="*/ 1435135 w 8839200"/>
              <a:gd name="connsiteY10" fmla="*/ 2087269 h 2087269"/>
              <a:gd name="connsiteX11" fmla="*/ 4826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1858669"/>
              <a:gd name="connsiteX1" fmla="*/ 1473200 w 8839200"/>
              <a:gd name="connsiteY1" fmla="*/ 0 h 1858669"/>
              <a:gd name="connsiteX2" fmla="*/ 1473200 w 8839200"/>
              <a:gd name="connsiteY2" fmla="*/ 0 h 1858669"/>
              <a:gd name="connsiteX3" fmla="*/ 3683000 w 8839200"/>
              <a:gd name="connsiteY3" fmla="*/ 0 h 1858669"/>
              <a:gd name="connsiteX4" fmla="*/ 8839200 w 8839200"/>
              <a:gd name="connsiteY4" fmla="*/ 0 h 1858669"/>
              <a:gd name="connsiteX5" fmla="*/ 8839200 w 8839200"/>
              <a:gd name="connsiteY5" fmla="*/ 977900 h 1858669"/>
              <a:gd name="connsiteX6" fmla="*/ 8839200 w 8839200"/>
              <a:gd name="connsiteY6" fmla="*/ 977900 h 1858669"/>
              <a:gd name="connsiteX7" fmla="*/ 8839200 w 8839200"/>
              <a:gd name="connsiteY7" fmla="*/ 1397000 h 1858669"/>
              <a:gd name="connsiteX8" fmla="*/ 8839200 w 8839200"/>
              <a:gd name="connsiteY8" fmla="*/ 1676400 h 1858669"/>
              <a:gd name="connsiteX9" fmla="*/ 2387600 w 8839200"/>
              <a:gd name="connsiteY9" fmla="*/ 1676400 h 1858669"/>
              <a:gd name="connsiteX10" fmla="*/ 1435135 w 8839200"/>
              <a:gd name="connsiteY10" fmla="*/ 1858669 h 1858669"/>
              <a:gd name="connsiteX11" fmla="*/ 482600 w 8839200"/>
              <a:gd name="connsiteY11" fmla="*/ 1676400 h 1858669"/>
              <a:gd name="connsiteX12" fmla="*/ 0 w 8839200"/>
              <a:gd name="connsiteY12" fmla="*/ 1676400 h 1858669"/>
              <a:gd name="connsiteX13" fmla="*/ 0 w 8839200"/>
              <a:gd name="connsiteY13" fmla="*/ 1397000 h 1858669"/>
              <a:gd name="connsiteX14" fmla="*/ 0 w 8839200"/>
              <a:gd name="connsiteY14" fmla="*/ 977900 h 1858669"/>
              <a:gd name="connsiteX15" fmla="*/ 0 w 8839200"/>
              <a:gd name="connsiteY15" fmla="*/ 977900 h 1858669"/>
              <a:gd name="connsiteX16" fmla="*/ 0 w 8839200"/>
              <a:gd name="connsiteY16" fmla="*/ 0 h 1858669"/>
              <a:gd name="connsiteX0" fmla="*/ 0 w 8839200"/>
              <a:gd name="connsiteY0" fmla="*/ 0 h 1858669"/>
              <a:gd name="connsiteX1" fmla="*/ 1473200 w 8839200"/>
              <a:gd name="connsiteY1" fmla="*/ 0 h 1858669"/>
              <a:gd name="connsiteX2" fmla="*/ 1473200 w 8839200"/>
              <a:gd name="connsiteY2" fmla="*/ 0 h 1858669"/>
              <a:gd name="connsiteX3" fmla="*/ 3683000 w 8839200"/>
              <a:gd name="connsiteY3" fmla="*/ 0 h 1858669"/>
              <a:gd name="connsiteX4" fmla="*/ 8839200 w 8839200"/>
              <a:gd name="connsiteY4" fmla="*/ 0 h 1858669"/>
              <a:gd name="connsiteX5" fmla="*/ 8839200 w 8839200"/>
              <a:gd name="connsiteY5" fmla="*/ 977900 h 1858669"/>
              <a:gd name="connsiteX6" fmla="*/ 8839200 w 8839200"/>
              <a:gd name="connsiteY6" fmla="*/ 977900 h 1858669"/>
              <a:gd name="connsiteX7" fmla="*/ 8839200 w 8839200"/>
              <a:gd name="connsiteY7" fmla="*/ 1397000 h 1858669"/>
              <a:gd name="connsiteX8" fmla="*/ 8839200 w 8839200"/>
              <a:gd name="connsiteY8" fmla="*/ 1676400 h 1858669"/>
              <a:gd name="connsiteX9" fmla="*/ 2387600 w 8839200"/>
              <a:gd name="connsiteY9" fmla="*/ 1676400 h 1858669"/>
              <a:gd name="connsiteX10" fmla="*/ 1435135 w 8839200"/>
              <a:gd name="connsiteY10" fmla="*/ 1858669 h 1858669"/>
              <a:gd name="connsiteX11" fmla="*/ 482600 w 8839200"/>
              <a:gd name="connsiteY11" fmla="*/ 1676400 h 1858669"/>
              <a:gd name="connsiteX12" fmla="*/ 0 w 8839200"/>
              <a:gd name="connsiteY12" fmla="*/ 1676400 h 1858669"/>
              <a:gd name="connsiteX13" fmla="*/ 0 w 8839200"/>
              <a:gd name="connsiteY13" fmla="*/ 1397000 h 1858669"/>
              <a:gd name="connsiteX14" fmla="*/ 0 w 8839200"/>
              <a:gd name="connsiteY14" fmla="*/ 977900 h 1858669"/>
              <a:gd name="connsiteX15" fmla="*/ 0 w 8839200"/>
              <a:gd name="connsiteY15" fmla="*/ 977900 h 1858669"/>
              <a:gd name="connsiteX16" fmla="*/ 0 w 8839200"/>
              <a:gd name="connsiteY16" fmla="*/ 0 h 1858669"/>
              <a:gd name="connsiteX0" fmla="*/ 0 w 8839200"/>
              <a:gd name="connsiteY0" fmla="*/ 0 h 1858669"/>
              <a:gd name="connsiteX1" fmla="*/ 1473200 w 8839200"/>
              <a:gd name="connsiteY1" fmla="*/ 0 h 1858669"/>
              <a:gd name="connsiteX2" fmla="*/ 1473200 w 8839200"/>
              <a:gd name="connsiteY2" fmla="*/ 0 h 1858669"/>
              <a:gd name="connsiteX3" fmla="*/ 3683000 w 8839200"/>
              <a:gd name="connsiteY3" fmla="*/ 0 h 1858669"/>
              <a:gd name="connsiteX4" fmla="*/ 8839200 w 8839200"/>
              <a:gd name="connsiteY4" fmla="*/ 0 h 1858669"/>
              <a:gd name="connsiteX5" fmla="*/ 8839200 w 8839200"/>
              <a:gd name="connsiteY5" fmla="*/ 977900 h 1858669"/>
              <a:gd name="connsiteX6" fmla="*/ 8839200 w 8839200"/>
              <a:gd name="connsiteY6" fmla="*/ 977900 h 1858669"/>
              <a:gd name="connsiteX7" fmla="*/ 8839200 w 8839200"/>
              <a:gd name="connsiteY7" fmla="*/ 1397000 h 1858669"/>
              <a:gd name="connsiteX8" fmla="*/ 8839200 w 8839200"/>
              <a:gd name="connsiteY8" fmla="*/ 1676400 h 1858669"/>
              <a:gd name="connsiteX9" fmla="*/ 2387600 w 8839200"/>
              <a:gd name="connsiteY9" fmla="*/ 1676400 h 1858669"/>
              <a:gd name="connsiteX10" fmla="*/ 1384335 w 8839200"/>
              <a:gd name="connsiteY10" fmla="*/ 1858669 h 1858669"/>
              <a:gd name="connsiteX11" fmla="*/ 482600 w 8839200"/>
              <a:gd name="connsiteY11" fmla="*/ 1676400 h 1858669"/>
              <a:gd name="connsiteX12" fmla="*/ 0 w 8839200"/>
              <a:gd name="connsiteY12" fmla="*/ 1676400 h 1858669"/>
              <a:gd name="connsiteX13" fmla="*/ 0 w 8839200"/>
              <a:gd name="connsiteY13" fmla="*/ 1397000 h 1858669"/>
              <a:gd name="connsiteX14" fmla="*/ 0 w 8839200"/>
              <a:gd name="connsiteY14" fmla="*/ 977900 h 1858669"/>
              <a:gd name="connsiteX15" fmla="*/ 0 w 8839200"/>
              <a:gd name="connsiteY15" fmla="*/ 977900 h 1858669"/>
              <a:gd name="connsiteX16" fmla="*/ 0 w 8839200"/>
              <a:gd name="connsiteY16" fmla="*/ 0 h 1858669"/>
              <a:gd name="connsiteX0" fmla="*/ 0 w 8839200"/>
              <a:gd name="connsiteY0" fmla="*/ 0 h 1939481"/>
              <a:gd name="connsiteX1" fmla="*/ 1473200 w 8839200"/>
              <a:gd name="connsiteY1" fmla="*/ 0 h 1939481"/>
              <a:gd name="connsiteX2" fmla="*/ 1473200 w 8839200"/>
              <a:gd name="connsiteY2" fmla="*/ 0 h 1939481"/>
              <a:gd name="connsiteX3" fmla="*/ 3683000 w 8839200"/>
              <a:gd name="connsiteY3" fmla="*/ 0 h 1939481"/>
              <a:gd name="connsiteX4" fmla="*/ 8839200 w 8839200"/>
              <a:gd name="connsiteY4" fmla="*/ 0 h 1939481"/>
              <a:gd name="connsiteX5" fmla="*/ 8839200 w 8839200"/>
              <a:gd name="connsiteY5" fmla="*/ 977900 h 1939481"/>
              <a:gd name="connsiteX6" fmla="*/ 8839200 w 8839200"/>
              <a:gd name="connsiteY6" fmla="*/ 977900 h 1939481"/>
              <a:gd name="connsiteX7" fmla="*/ 8839200 w 8839200"/>
              <a:gd name="connsiteY7" fmla="*/ 1397000 h 1939481"/>
              <a:gd name="connsiteX8" fmla="*/ 8839200 w 8839200"/>
              <a:gd name="connsiteY8" fmla="*/ 1676400 h 1939481"/>
              <a:gd name="connsiteX9" fmla="*/ 2387600 w 8839200"/>
              <a:gd name="connsiteY9" fmla="*/ 1676400 h 1939481"/>
              <a:gd name="connsiteX10" fmla="*/ 1409735 w 8839200"/>
              <a:gd name="connsiteY10" fmla="*/ 1939481 h 1939481"/>
              <a:gd name="connsiteX11" fmla="*/ 482600 w 8839200"/>
              <a:gd name="connsiteY11" fmla="*/ 1676400 h 1939481"/>
              <a:gd name="connsiteX12" fmla="*/ 0 w 8839200"/>
              <a:gd name="connsiteY12" fmla="*/ 1676400 h 1939481"/>
              <a:gd name="connsiteX13" fmla="*/ 0 w 8839200"/>
              <a:gd name="connsiteY13" fmla="*/ 1397000 h 1939481"/>
              <a:gd name="connsiteX14" fmla="*/ 0 w 8839200"/>
              <a:gd name="connsiteY14" fmla="*/ 977900 h 1939481"/>
              <a:gd name="connsiteX15" fmla="*/ 0 w 8839200"/>
              <a:gd name="connsiteY15" fmla="*/ 977900 h 1939481"/>
              <a:gd name="connsiteX16" fmla="*/ 0 w 8839200"/>
              <a:gd name="connsiteY16" fmla="*/ 0 h 193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39200" h="1939481">
                <a:moveTo>
                  <a:pt x="0" y="0"/>
                </a:moveTo>
                <a:lnTo>
                  <a:pt x="1473200" y="0"/>
                </a:lnTo>
                <a:lnTo>
                  <a:pt x="1473200" y="0"/>
                </a:lnTo>
                <a:lnTo>
                  <a:pt x="3683000" y="0"/>
                </a:lnTo>
                <a:lnTo>
                  <a:pt x="8839200" y="0"/>
                </a:lnTo>
                <a:lnTo>
                  <a:pt x="8839200" y="977900"/>
                </a:lnTo>
                <a:lnTo>
                  <a:pt x="8839200" y="977900"/>
                </a:lnTo>
                <a:lnTo>
                  <a:pt x="8839200" y="1397000"/>
                </a:lnTo>
                <a:lnTo>
                  <a:pt x="8839200" y="1676400"/>
                </a:lnTo>
                <a:lnTo>
                  <a:pt x="2387600" y="1676400"/>
                </a:lnTo>
                <a:lnTo>
                  <a:pt x="1409735" y="1939481"/>
                </a:lnTo>
                <a:lnTo>
                  <a:pt x="482600" y="1676400"/>
                </a:lnTo>
                <a:lnTo>
                  <a:pt x="0" y="1676400"/>
                </a:lnTo>
                <a:lnTo>
                  <a:pt x="0" y="1397000"/>
                </a:lnTo>
                <a:lnTo>
                  <a:pt x="0" y="977900"/>
                </a:lnTo>
                <a:lnTo>
                  <a:pt x="0" y="9779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33000">
                <a:srgbClr val="FFC1C1"/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bIns="274320">
            <a:normAutofit/>
          </a:bodyPr>
          <a:lstStyle>
            <a:lvl1pPr algn="ctr">
              <a:defRPr sz="2400" b="1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62000" y="1523999"/>
            <a:ext cx="7620000" cy="838200"/>
          </a:xfrm>
        </p:spPr>
        <p:txBody>
          <a:bodyPr anchor="ctr"/>
          <a:lstStyle>
            <a:lvl1pPr algn="ctr">
              <a:defRPr kumimoji="0" lang="en-US" sz="2400" b="0" kern="12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srgbClr val="48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7952-A4B3-4527-9DF0-811885F5F4C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81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2000" y="1600200"/>
            <a:ext cx="7696200" cy="106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62000" y="2819400"/>
            <a:ext cx="38100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724400" y="2819400"/>
            <a:ext cx="37338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62000" y="5715000"/>
            <a:ext cx="7696200" cy="53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02BAF-6D5F-4166-A027-D3447C1E6505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43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9158" name="Picture 6" descr="Noaa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88" y="5870575"/>
            <a:ext cx="963612" cy="941388"/>
          </a:xfrm>
          <a:prstGeom prst="rect">
            <a:avLst/>
          </a:prstGeom>
          <a:noFill/>
        </p:spPr>
      </p:pic>
      <p:pic>
        <p:nvPicPr>
          <p:cNvPr id="49159" name="Picture 7" descr="doc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5943600"/>
            <a:ext cx="908050" cy="858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859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13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78961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1577975"/>
            <a:ext cx="40370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77975"/>
            <a:ext cx="40370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37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509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49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7013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1391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25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52400" y="1371600"/>
            <a:ext cx="4038600" cy="457200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00B050"/>
                </a:solidFill>
                <a:effectLst>
                  <a:outerShdw blurRad="50800" dist="38100" dir="5400000" algn="t" rotWithShape="0">
                    <a:srgbClr val="92D050">
                      <a:alpha val="4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19600" y="1371600"/>
            <a:ext cx="4572000" cy="457200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B88C00"/>
                </a:solidFill>
                <a:effectLst>
                  <a:outerShdw blurRad="50800" dist="38100" dir="5400000" algn="t" rotWithShape="0">
                    <a:srgbClr val="FFC000">
                      <a:alpha val="4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152400" y="1905000"/>
            <a:ext cx="4648200" cy="4343400"/>
          </a:xfrm>
          <a:prstGeom prst="homePlate">
            <a:avLst>
              <a:gd name="adj" fmla="val 15190"/>
            </a:avLst>
          </a:prstGeom>
          <a:gradFill>
            <a:gsLst>
              <a:gs pos="0">
                <a:srgbClr val="92D050"/>
              </a:gs>
              <a:gs pos="43000">
                <a:srgbClr val="C0E399"/>
              </a:gs>
              <a:gs pos="93000">
                <a:srgbClr val="E9F5DB"/>
              </a:gs>
              <a:gs pos="100000">
                <a:srgbClr val="F5FBEF"/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anchor="ctr">
            <a:normAutofit/>
          </a:bodyPr>
          <a:lstStyle>
            <a:lvl1pPr>
              <a:spcBef>
                <a:spcPts val="1200"/>
              </a:spcBef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419600" y="1905000"/>
            <a:ext cx="4572000" cy="4343400"/>
          </a:xfrm>
          <a:custGeom>
            <a:avLst/>
            <a:gdLst>
              <a:gd name="connsiteX0" fmla="*/ 0 w 4419600"/>
              <a:gd name="connsiteY0" fmla="*/ 0 h 4343400"/>
              <a:gd name="connsiteX1" fmla="*/ 3895612 w 4419600"/>
              <a:gd name="connsiteY1" fmla="*/ 0 h 4343400"/>
              <a:gd name="connsiteX2" fmla="*/ 4419600 w 4419600"/>
              <a:gd name="connsiteY2" fmla="*/ 2171700 h 4343400"/>
              <a:gd name="connsiteX3" fmla="*/ 3895612 w 4419600"/>
              <a:gd name="connsiteY3" fmla="*/ 4343400 h 4343400"/>
              <a:gd name="connsiteX4" fmla="*/ 0 w 4419600"/>
              <a:gd name="connsiteY4" fmla="*/ 4343400 h 4343400"/>
              <a:gd name="connsiteX5" fmla="*/ 523988 w 4419600"/>
              <a:gd name="connsiteY5" fmla="*/ 2171700 h 4343400"/>
              <a:gd name="connsiteX6" fmla="*/ 0 w 4419600"/>
              <a:gd name="connsiteY6" fmla="*/ 0 h 4343400"/>
              <a:gd name="connsiteX0" fmla="*/ 0 w 3895612"/>
              <a:gd name="connsiteY0" fmla="*/ 0 h 4343400"/>
              <a:gd name="connsiteX1" fmla="*/ 3895612 w 3895612"/>
              <a:gd name="connsiteY1" fmla="*/ 0 h 4343400"/>
              <a:gd name="connsiteX2" fmla="*/ 3895612 w 3895612"/>
              <a:gd name="connsiteY2" fmla="*/ 4343400 h 4343400"/>
              <a:gd name="connsiteX3" fmla="*/ 0 w 3895612"/>
              <a:gd name="connsiteY3" fmla="*/ 4343400 h 4343400"/>
              <a:gd name="connsiteX4" fmla="*/ 523988 w 3895612"/>
              <a:gd name="connsiteY4" fmla="*/ 2171700 h 4343400"/>
              <a:gd name="connsiteX5" fmla="*/ 0 w 3895612"/>
              <a:gd name="connsiteY5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5612" h="4343400">
                <a:moveTo>
                  <a:pt x="0" y="0"/>
                </a:moveTo>
                <a:lnTo>
                  <a:pt x="3895612" y="0"/>
                </a:lnTo>
                <a:lnTo>
                  <a:pt x="3895612" y="4343400"/>
                </a:lnTo>
                <a:lnTo>
                  <a:pt x="0" y="4343400"/>
                </a:lnTo>
                <a:lnTo>
                  <a:pt x="523988" y="21717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43000">
                <a:srgbClr val="FFE79B"/>
              </a:gs>
              <a:gs pos="93000">
                <a:srgbClr val="FFF4D1"/>
              </a:gs>
              <a:gs pos="100000">
                <a:srgbClr val="FFF7DD"/>
              </a:gs>
            </a:gsLst>
          </a:gra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625475" indent="0">
              <a:spcBef>
                <a:spcPts val="1200"/>
              </a:spcBef>
              <a:defRPr sz="2000"/>
            </a:lvl1pPr>
            <a:lvl2pPr marL="1082675" indent="-246063">
              <a:defRPr sz="1600"/>
            </a:lvl2pPr>
            <a:lvl3pPr marL="1312863" indent="-246063">
              <a:defRPr sz="1600"/>
            </a:lvl3pPr>
            <a:lvl4pPr marL="1485900" indent="-209550">
              <a:defRPr sz="1400"/>
            </a:lvl4pPr>
            <a:lvl5pPr marL="1654175" indent="-2095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74593-05F8-4222-8CB8-344C13C362C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295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61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938" y="163513"/>
            <a:ext cx="2073275" cy="6161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113" y="163513"/>
            <a:ext cx="6067425" cy="6161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4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C3660-58D6-437D-A7BB-1FCE09C2B467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26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357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357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A7D3B-C2DE-477E-8A4A-B0E2ED8F890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9337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2291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066800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4040188" cy="4607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607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A2477-2CCD-40CB-B8C3-28F011E8438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9762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086A3-CB10-4B37-8E85-AE08F022936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3530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600"/>
          </a:xfrm>
          <a:prstGeom prst="rect">
            <a:avLst/>
          </a:prstGeom>
        </p:spPr>
        <p:txBody>
          <a:bodyPr vert="horz" lIns="91440" tIns="91440" rIns="0" bIns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791200" y="6492875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cs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82000" y="6491288"/>
            <a:ext cx="762000" cy="365125"/>
          </a:xfrm>
          <a:prstGeom prst="rect">
            <a:avLst/>
          </a:prstGeom>
        </p:spPr>
        <p:txBody>
          <a:bodyPr vert="horz" lIns="0" tIns="0" rIns="27432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07497D-0348-47EA-B767-568C640F5466}" type="slidenum">
              <a:rPr lang="en-US">
                <a:solidFill>
                  <a:srgbClr val="04617B">
                    <a:shade val="90000"/>
                  </a:srgbClr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cs typeface="Times New Roman" pitchFamily="18" charset="0"/>
            </a:endParaRPr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black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black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</p:grpSp>
      <p:pic>
        <p:nvPicPr>
          <p:cNvPr id="2058" name="Picture 12" descr="doc_logo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6200" y="155575"/>
            <a:ext cx="3762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8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77838" y="152400"/>
            <a:ext cx="379412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8900000">
            <a:off x="6248400" y="510540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DDDDDD"/>
                </a:solidFill>
                <a:latin typeface="Arial" pitchFamily="34" charset="0"/>
                <a:cs typeface="Times New Roman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9099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83763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5000"/>
        <a:buBlip>
          <a:blip r:embed="rId2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70000"/>
        <a:buBlip>
          <a:blip r:embed="rId2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0"/>
        </a:spcBef>
        <a:spcAft>
          <a:spcPct val="0"/>
        </a:spcAft>
        <a:buClr>
          <a:srgbClr val="0BD0D9"/>
        </a:buClr>
        <a:buSzPct val="65000"/>
        <a:buBlip>
          <a:blip r:embed="rId30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0"/>
        </a:spcBef>
        <a:spcAft>
          <a:spcPct val="0"/>
        </a:spcAft>
        <a:buClr>
          <a:srgbClr val="10CF9B"/>
        </a:buClr>
        <a:buSzPct val="65000"/>
        <a:buBlip>
          <a:blip r:embed="rId30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005C1E5-90B1-476E-9C3C-50AC2750BB7F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charset="0"/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39063" y="228600"/>
            <a:ext cx="1201737" cy="120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32" name="Picture 12" descr="doc_logo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228600"/>
            <a:ext cx="12192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03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b="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005C1E5-90B1-476E-9C3C-50AC2750BB7F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charset="0"/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39063" y="228600"/>
            <a:ext cx="1201737" cy="120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32" name="Picture 12" descr="doc_logo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228600"/>
            <a:ext cx="12192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555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Noaa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6075" y="120650"/>
            <a:ext cx="1000125" cy="97631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577975"/>
            <a:ext cx="82264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699" rIns="91400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dfgfdgfdgfdgfd</a:t>
            </a:r>
          </a:p>
          <a:p>
            <a:pPr lvl="1"/>
            <a:r>
              <a:rPr lang="en-US" smtClean="0"/>
              <a:t>ewewre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2113" y="163513"/>
            <a:ext cx="7464425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0" tIns="45699" rIns="91400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</a:t>
            </a: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0" y="1166813"/>
            <a:ext cx="7916863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96653" tIns="48326" rIns="96653" bIns="4832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0000"/>
              </a:solidFill>
            </a:endParaRPr>
          </a:p>
        </p:txBody>
      </p:sp>
      <p:pic>
        <p:nvPicPr>
          <p:cNvPr id="6" name="Picture 5" descr="wispar_emblem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914308" y="58056"/>
            <a:ext cx="1142857" cy="11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4488" indent="-344488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5425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The NOAA Unmanned Aircraft Systems (UAS) Program: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Status and Activities </a:t>
            </a: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/>
            <a:endParaRPr lang="en-US" b="1" dirty="0" smtClean="0">
              <a:latin typeface="Arial Black" pitchFamily="34" charset="0"/>
            </a:endParaRPr>
          </a:p>
          <a:p>
            <a:pPr marR="0"/>
            <a:endParaRPr lang="en-US" b="1" dirty="0" smtClean="0">
              <a:latin typeface="Arial Black" pitchFamily="34" charset="0"/>
            </a:endParaRPr>
          </a:p>
          <a:p>
            <a:pPr marR="0" algn="ctr"/>
            <a:r>
              <a:rPr lang="en-US" sz="3200" b="1" dirty="0" smtClean="0"/>
              <a:t>Gary Wick</a:t>
            </a:r>
          </a:p>
          <a:p>
            <a:pPr marR="0" algn="ctr"/>
            <a:r>
              <a:rPr lang="en-US" sz="3200" b="1" dirty="0" smtClean="0"/>
              <a:t>Robbie Hood, Program Director</a:t>
            </a:r>
          </a:p>
          <a:p>
            <a:pPr marR="0" algn="ctr"/>
            <a:endParaRPr lang="en-US" sz="3200" b="1" dirty="0" smtClean="0"/>
          </a:p>
          <a:p>
            <a:pPr marR="0" algn="ctr"/>
            <a:endParaRPr lang="en-US" sz="2800" b="1" dirty="0" smtClean="0"/>
          </a:p>
          <a:p>
            <a:pPr marR="0"/>
            <a:endParaRPr lang="en-US" b="1" dirty="0" smtClean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2570"/>
            <a:ext cx="9148745" cy="673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0116" y="152400"/>
            <a:ext cx="74022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Sensing Hazards with Operational Unmanned Technology (SHOUT) to Mitigate the Risk of Satellite Observing Gaps</a:t>
            </a: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52400" y="5459800"/>
            <a:ext cx="7696200" cy="124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Robbie E. Hood </a:t>
            </a:r>
            <a:r>
              <a:rPr lang="en-US" sz="2000" b="1" i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(NOAA)</a:t>
            </a:r>
            <a:r>
              <a:rPr lang="en-US" sz="20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, Michael Black </a:t>
            </a:r>
            <a:r>
              <a:rPr lang="en-US" sz="2000" b="1" i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(NOAA)</a:t>
            </a:r>
            <a:r>
              <a:rPr lang="en-US" sz="20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, Gary Wick </a:t>
            </a:r>
            <a:r>
              <a:rPr lang="en-US" sz="2000" b="1" i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(NOAA)</a:t>
            </a:r>
            <a:r>
              <a:rPr lang="en-US" sz="20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, Philip </a:t>
            </a:r>
            <a:r>
              <a:rPr lang="en-US" sz="2000" b="1" spc="50" dirty="0" err="1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Kenul</a:t>
            </a:r>
            <a:r>
              <a:rPr lang="en-US" sz="20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000" b="1" i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</a:t>
            </a:r>
            <a:r>
              <a:rPr lang="en-US" sz="2000" b="1" i="1" spc="50" dirty="0" err="1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TriVector</a:t>
            </a:r>
            <a:r>
              <a:rPr lang="en-US" sz="2000" b="1" i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Services)</a:t>
            </a:r>
            <a:r>
              <a:rPr lang="en-US" sz="20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,</a:t>
            </a:r>
            <a:r>
              <a:rPr lang="en-US" sz="20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JC Coffey </a:t>
            </a:r>
            <a:r>
              <a:rPr lang="en-US" sz="2000" b="1" i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(Cherokee Nation) </a:t>
            </a:r>
            <a:r>
              <a:rPr lang="en-US" sz="2000" b="1" i="1" spc="5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and Philip Hall (NOAA)</a:t>
            </a:r>
            <a:endParaRPr lang="en-US" sz="20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>
              <a:spcAft>
                <a:spcPts val="300"/>
              </a:spcAft>
            </a:pPr>
            <a:endParaRPr lang="en-US" sz="14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5" name="Picture 12" descr="DoC-Logo-Color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077200" y="4648200"/>
            <a:ext cx="729556" cy="72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NOAA-logo-for-PP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5459800"/>
            <a:ext cx="749802" cy="75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95946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WISPAR Winter </a:t>
            </a:r>
            <a:r>
              <a:rPr lang="en-US" dirty="0" smtClean="0"/>
              <a:t>Storms </a:t>
            </a:r>
            <a:r>
              <a:rPr lang="en-US" dirty="0" smtClean="0"/>
              <a:t>Flight</a:t>
            </a:r>
            <a:endParaRPr lang="en-US" dirty="0"/>
          </a:p>
        </p:txBody>
      </p:sp>
      <p:pic>
        <p:nvPicPr>
          <p:cNvPr id="4" name="Picture 3" descr="WISPAR_WS20110303.jpg"/>
          <p:cNvPicPr>
            <a:picLocks noChangeAspect="1"/>
          </p:cNvPicPr>
          <p:nvPr/>
        </p:nvPicPr>
        <p:blipFill>
          <a:blip r:embed="rId2" cstate="print"/>
          <a:srcRect l="17500"/>
          <a:stretch>
            <a:fillRect/>
          </a:stretch>
        </p:blipFill>
        <p:spPr>
          <a:xfrm>
            <a:off x="127002" y="1306290"/>
            <a:ext cx="7543800" cy="240446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5181600"/>
            <a:ext cx="365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charset="0"/>
                <a:cs typeface="Times New Roman" pitchFamily="18" charset="0"/>
              </a:rPr>
              <a:t>Sensitivity Forecast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charset="0"/>
                <a:cs typeface="Times New Roman" pitchFamily="18" charset="0"/>
              </a:rPr>
              <a:t>Valid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Times New Roman" pitchFamily="18" charset="0"/>
              </a:rPr>
              <a:t>00Z 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cs typeface="Times New Roman" pitchFamily="18" charset="0"/>
              </a:rPr>
              <a:t>Mar 4 (colors)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charset="0"/>
                <a:cs typeface="Times New Roman" pitchFamily="18" charset="0"/>
              </a:rPr>
              <a:t>Valid 12Z Mar 4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Times New Roman" pitchFamily="18" charset="0"/>
              </a:rPr>
              <a:t>(contours)</a:t>
            </a:r>
            <a:endParaRPr lang="en-US" sz="2400" dirty="0">
              <a:solidFill>
                <a:srgbClr val="000000"/>
              </a:solidFill>
              <a:latin typeface="Calibri" charset="0"/>
              <a:cs typeface="Times New Roman" pitchFamily="18" charset="0"/>
            </a:endParaRPr>
          </a:p>
        </p:txBody>
      </p:sp>
      <p:pic>
        <p:nvPicPr>
          <p:cNvPr id="6" name="Picture 5" descr="drops_wsr_background.png"/>
          <p:cNvPicPr>
            <a:picLocks noChangeAspect="1"/>
          </p:cNvPicPr>
          <p:nvPr/>
        </p:nvPicPr>
        <p:blipFill>
          <a:blip r:embed="rId3" cstate="print"/>
          <a:srcRect l="16667" t="11111" r="17708" b="12500"/>
          <a:stretch>
            <a:fillRect/>
          </a:stretch>
        </p:blipFill>
        <p:spPr>
          <a:xfrm>
            <a:off x="4205514" y="2667000"/>
            <a:ext cx="4800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Next Steps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6248400" cy="5486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SHOUT Working Group to meet May 7-8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Representation from OAR, NWS, NESDIS, and OMAO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Need to resolve:</a:t>
            </a:r>
            <a:endParaRPr lang="en-US" dirty="0"/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Timing and duration of field campaigns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Use of one or two aircraft for deployment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Optimal use and choice of instrumentation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Metrics to quantify impact of SHOUT missions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Priority of real-time transmission from various instruments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FC1FB-4482-471A-A09B-D9D47C29649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Desired Input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6248400" cy="5486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Guidance on obtaining forecast impact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Target regions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Timing of observations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Recommendations on instrumentation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Flight planning considerations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FC1FB-4482-471A-A09B-D9D47C29649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SHOUT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419600"/>
          </a:xfrm>
        </p:spPr>
        <p:txBody>
          <a:bodyPr/>
          <a:lstStyle/>
          <a:p>
            <a:r>
              <a:rPr lang="en-US" sz="3200" b="1" dirty="0" smtClean="0"/>
              <a:t>Robbie Hood / robbie.hood@noaa.gov</a:t>
            </a:r>
          </a:p>
          <a:p>
            <a:r>
              <a:rPr lang="en-US" sz="3200" b="1" dirty="0" smtClean="0"/>
              <a:t>Michael </a:t>
            </a:r>
            <a:r>
              <a:rPr lang="en-US" sz="3200" b="1" dirty="0"/>
              <a:t>Black / michael.black@noaa.gov</a:t>
            </a:r>
            <a:endParaRPr lang="en-US" sz="3200" b="1" dirty="0" smtClean="0"/>
          </a:p>
          <a:p>
            <a:r>
              <a:rPr lang="en-US" sz="3200" b="1" dirty="0" smtClean="0"/>
              <a:t>Gary Wick </a:t>
            </a:r>
            <a:r>
              <a:rPr lang="en-US" sz="3200" b="1" dirty="0"/>
              <a:t>/ gary.a.wick@noaa.gov</a:t>
            </a:r>
            <a:endParaRPr lang="en-US" sz="3200" b="1" dirty="0" smtClean="0"/>
          </a:p>
          <a:p>
            <a:r>
              <a:rPr lang="en-US" sz="3200" b="1" dirty="0" smtClean="0"/>
              <a:t>Philip </a:t>
            </a:r>
            <a:r>
              <a:rPr lang="en-US" sz="3200" b="1" dirty="0" err="1" smtClean="0"/>
              <a:t>Kenul</a:t>
            </a:r>
            <a:r>
              <a:rPr lang="en-US" sz="3200" b="1" dirty="0"/>
              <a:t> / philip.m.kenul@noaa.gov</a:t>
            </a:r>
            <a:endParaRPr lang="en-US" sz="3200" b="1" dirty="0" smtClean="0"/>
          </a:p>
          <a:p>
            <a:r>
              <a:rPr lang="en-US" sz="3200" b="1" dirty="0" smtClean="0"/>
              <a:t>JC </a:t>
            </a:r>
            <a:r>
              <a:rPr lang="en-US" sz="3200" b="1" dirty="0"/>
              <a:t>Coffey / </a:t>
            </a:r>
            <a:r>
              <a:rPr lang="en-US" sz="3200" b="1" dirty="0" smtClean="0"/>
              <a:t>john.j.coffey@noaa.gov</a:t>
            </a:r>
          </a:p>
          <a:p>
            <a:r>
              <a:rPr lang="en-US" sz="3200" b="1" dirty="0" smtClean="0"/>
              <a:t>Philip Hall / </a:t>
            </a:r>
            <a:r>
              <a:rPr lang="en-US" sz="3200" b="1" dirty="0"/>
              <a:t>philip.g.hall@noaa.gov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FC1FB-4482-471A-A09B-D9D47C29649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1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4789"/>
            <a:ext cx="7857702" cy="561233"/>
          </a:xfrm>
        </p:spPr>
        <p:txBody>
          <a:bodyPr>
            <a:noAutofit/>
          </a:bodyPr>
          <a:lstStyle/>
          <a:p>
            <a:r>
              <a:rPr lang="en-US" sz="2800" dirty="0" smtClean="0"/>
              <a:t>Assimilation of GH </a:t>
            </a:r>
            <a:r>
              <a:rPr lang="en-US" sz="2800" dirty="0" err="1" smtClean="0"/>
              <a:t>dropsondes</a:t>
            </a:r>
            <a:r>
              <a:rPr lang="en-US" sz="2800" dirty="0" smtClean="0"/>
              <a:t> in HWRF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6561" y="4540677"/>
            <a:ext cx="9093074" cy="2274054"/>
          </a:xfrm>
        </p:spPr>
        <p:txBody>
          <a:bodyPr>
            <a:noAutofit/>
          </a:bodyPr>
          <a:lstStyle/>
          <a:p>
            <a:pPr marL="400050">
              <a:buFont typeface="Wingdings" charset="2"/>
              <a:buChar char="§"/>
            </a:pPr>
            <a:r>
              <a:rPr lang="en-US" sz="1800" dirty="0">
                <a:cs typeface="Times New Roman" pitchFamily="18" charset="0"/>
              </a:rPr>
              <a:t>Observation errors: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800" dirty="0">
                <a:cs typeface="Times New Roman" pitchFamily="18" charset="0"/>
              </a:rPr>
              <a:t>Temperature, moisture, and wind errors are assigned as a function of vertical pressure</a:t>
            </a:r>
          </a:p>
          <a:p>
            <a:pPr marL="400050">
              <a:buFont typeface="Wingdings" charset="2"/>
              <a:buChar char="§"/>
            </a:pPr>
            <a:r>
              <a:rPr lang="en-US" sz="1800" dirty="0" smtClean="0">
                <a:cs typeface="Times New Roman" pitchFamily="18" charset="0"/>
              </a:rPr>
              <a:t>Potential issues with GH </a:t>
            </a:r>
            <a:r>
              <a:rPr lang="en-US" sz="1800" dirty="0" err="1" smtClean="0">
                <a:cs typeface="Times New Roman" pitchFamily="18" charset="0"/>
              </a:rPr>
              <a:t>dropsondes</a:t>
            </a:r>
            <a:r>
              <a:rPr lang="en-US" sz="1800" dirty="0" smtClean="0">
                <a:cs typeface="Times New Roman" pitchFamily="18" charset="0"/>
              </a:rPr>
              <a:t> assimilation:</a:t>
            </a:r>
          </a:p>
          <a:p>
            <a:pPr marL="800100" lvl="1">
              <a:buFont typeface="Wingdings" charset="2"/>
              <a:buChar char="§"/>
            </a:pPr>
            <a:r>
              <a:rPr lang="en-US" sz="1800" dirty="0" smtClean="0">
                <a:cs typeface="Times New Roman" pitchFamily="18" charset="0"/>
              </a:rPr>
              <a:t>When available, data has </a:t>
            </a:r>
            <a:r>
              <a:rPr lang="en-US" sz="1800" dirty="0">
                <a:cs typeface="Times New Roman" pitchFamily="18" charset="0"/>
              </a:rPr>
              <a:t>g</a:t>
            </a:r>
            <a:r>
              <a:rPr lang="en-US" sz="1800" dirty="0" smtClean="0">
                <a:cs typeface="Times New Roman" pitchFamily="18" charset="0"/>
              </a:rPr>
              <a:t>ood </a:t>
            </a:r>
            <a:r>
              <a:rPr lang="en-US" sz="1800" dirty="0">
                <a:cs typeface="Times New Roman" pitchFamily="18" charset="0"/>
              </a:rPr>
              <a:t>temporal and spatial </a:t>
            </a:r>
            <a:r>
              <a:rPr lang="en-US" sz="1800" dirty="0" smtClean="0">
                <a:cs typeface="Times New Roman" pitchFamily="18" charset="0"/>
              </a:rPr>
              <a:t>coverage in the inner domain; however </a:t>
            </a:r>
            <a:r>
              <a:rPr lang="en-US" sz="1800" dirty="0">
                <a:cs typeface="Times New Roman" pitchFamily="18" charset="0"/>
              </a:rPr>
              <a:t>data is not available for </a:t>
            </a:r>
            <a:r>
              <a:rPr lang="en-US" sz="1800" dirty="0" smtClean="0">
                <a:cs typeface="Times New Roman" pitchFamily="18" charset="0"/>
              </a:rPr>
              <a:t>every cycle</a:t>
            </a:r>
            <a:endParaRPr lang="en-US" sz="1800" dirty="0">
              <a:cs typeface="Times New Roman" pitchFamily="18" charset="0"/>
            </a:endParaRPr>
          </a:p>
          <a:p>
            <a:pPr marL="800100" lvl="1">
              <a:buFont typeface="Wingdings" charset="2"/>
              <a:buChar char="§"/>
            </a:pPr>
            <a:r>
              <a:rPr lang="en-US" sz="1800" dirty="0" err="1">
                <a:cs typeface="Times New Roman" pitchFamily="18" charset="0"/>
              </a:rPr>
              <a:t>Dropsondes</a:t>
            </a:r>
            <a:r>
              <a:rPr lang="en-US" sz="1800" dirty="0">
                <a:cs typeface="Times New Roman" pitchFamily="18" charset="0"/>
              </a:rPr>
              <a:t> drift problem;  </a:t>
            </a:r>
            <a:r>
              <a:rPr lang="en-US" sz="1800" dirty="0" smtClean="0">
                <a:cs typeface="Times New Roman" pitchFamily="18" charset="0"/>
              </a:rPr>
              <a:t>the GPS </a:t>
            </a:r>
            <a:r>
              <a:rPr lang="en-US" sz="1800" dirty="0">
                <a:cs typeface="Times New Roman" pitchFamily="18" charset="0"/>
              </a:rPr>
              <a:t>measured geo-locations at each pressure level are not included in </a:t>
            </a:r>
            <a:r>
              <a:rPr lang="en-US" sz="1800" dirty="0" smtClean="0">
                <a:cs typeface="Times New Roman" pitchFamily="18" charset="0"/>
              </a:rPr>
              <a:t>PREPBUFR</a:t>
            </a:r>
            <a:endParaRPr lang="en-US" sz="1800" dirty="0">
              <a:cs typeface="Times New Roman" pitchFamily="18" charset="0"/>
            </a:endParaRP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0353979"/>
              </p:ext>
            </p:extLst>
          </p:nvPr>
        </p:nvGraphicFramePr>
        <p:xfrm>
          <a:off x="175817" y="965515"/>
          <a:ext cx="6117939" cy="34442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02007"/>
                <a:gridCol w="5415932"/>
              </a:tblGrid>
              <a:tr h="2814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EXP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/>
                </a:tc>
              </a:tr>
              <a:tr h="2814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HWRF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Operational</a:t>
                      </a:r>
                      <a:r>
                        <a:rPr lang="en-US" sz="1400" baseline="0" dirty="0" smtClean="0"/>
                        <a:t> HWRF 2013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602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DSA1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HWRF</a:t>
                      </a:r>
                      <a:r>
                        <a:rPr lang="en-US" sz="1400" baseline="0" dirty="0" smtClean="0"/>
                        <a:t> based</a:t>
                      </a:r>
                      <a:r>
                        <a:rPr lang="en-US" sz="1400" dirty="0" smtClean="0"/>
                        <a:t> on operational HWRF 2013</a:t>
                      </a:r>
                    </a:p>
                    <a:p>
                      <a:pPr marL="742950" lvl="1" indent="-285750"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Raised</a:t>
                      </a:r>
                      <a:r>
                        <a:rPr lang="en-US" sz="1400" baseline="0" dirty="0" smtClean="0"/>
                        <a:t> model top (from 50 </a:t>
                      </a:r>
                      <a:r>
                        <a:rPr lang="en-US" sz="1400" baseline="0" dirty="0" err="1" smtClean="0"/>
                        <a:t>hPa</a:t>
                      </a:r>
                      <a:r>
                        <a:rPr lang="en-US" sz="1400" baseline="0" dirty="0" smtClean="0"/>
                        <a:t> to 2 </a:t>
                      </a:r>
                      <a:r>
                        <a:rPr lang="en-US" sz="1400" baseline="0" dirty="0" err="1" smtClean="0"/>
                        <a:t>hPa</a:t>
                      </a:r>
                      <a:r>
                        <a:rPr lang="en-US" sz="1400" baseline="0" dirty="0" smtClean="0"/>
                        <a:t>)</a:t>
                      </a:r>
                    </a:p>
                    <a:p>
                      <a:pPr marL="742950" lvl="1" indent="-285750">
                        <a:buFont typeface="Wingdings" charset="2"/>
                        <a:buChar char="§"/>
                      </a:pPr>
                      <a:r>
                        <a:rPr lang="en-US" sz="1400" baseline="0" dirty="0" smtClean="0"/>
                        <a:t>Increased vertical levels ( from 43 to 61)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400" baseline="0" dirty="0" smtClean="0"/>
                        <a:t>GSI based on EMC trunk (October 2013)</a:t>
                      </a:r>
                    </a:p>
                    <a:p>
                      <a:pPr marL="742950" lvl="1" indent="-285750">
                        <a:buFont typeface="Wingdings" charset="2"/>
                        <a:buChar char="§"/>
                      </a:pPr>
                      <a:r>
                        <a:rPr lang="en-US" sz="1400" baseline="0" dirty="0" smtClean="0"/>
                        <a:t>3-hourly FGAT</a:t>
                      </a:r>
                    </a:p>
                    <a:p>
                      <a:pPr marL="742950" lvl="1" indent="-285750">
                        <a:buFont typeface="Wingdings" charset="2"/>
                        <a:buChar char="§"/>
                      </a:pPr>
                      <a:r>
                        <a:rPr lang="en-US" sz="1400" baseline="0" dirty="0" err="1" smtClean="0"/>
                        <a:t>Variational</a:t>
                      </a:r>
                      <a:r>
                        <a:rPr lang="en-US" sz="1400" baseline="0" dirty="0" smtClean="0"/>
                        <a:t> quality control (VQC) for conventional data</a:t>
                      </a:r>
                    </a:p>
                    <a:p>
                      <a:pPr marL="742950" lvl="1" indent="-285750">
                        <a:buFont typeface="Wingdings" charset="2"/>
                        <a:buChar char="§"/>
                      </a:pPr>
                      <a:r>
                        <a:rPr lang="en-US" sz="1400" baseline="0" dirty="0" smtClean="0"/>
                        <a:t>Include more conventional data types and longer data window </a:t>
                      </a:r>
                    </a:p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400" baseline="0" dirty="0" smtClean="0"/>
                        <a:t>Assimilate conventional data only in both parent and inner domains</a:t>
                      </a:r>
                      <a:endParaRPr lang="en-US" sz="1400" baseline="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4783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DSA2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400" baseline="0" dirty="0" smtClean="0"/>
                        <a:t>Based on DSA1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400" baseline="0" dirty="0" smtClean="0"/>
                        <a:t>Assimilate GH </a:t>
                      </a:r>
                      <a:r>
                        <a:rPr lang="en-US" sz="1400" baseline="0" dirty="0" err="1" smtClean="0"/>
                        <a:t>dropsondes</a:t>
                      </a:r>
                      <a:r>
                        <a:rPr lang="en-US" sz="1400" baseline="0" dirty="0" smtClean="0"/>
                        <a:t> in inner domain</a:t>
                      </a:r>
                      <a:endParaRPr lang="en-US" sz="14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83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DSB2</a:t>
                      </a:r>
                      <a:endParaRPr lang="en-US" sz="1400" b="1" dirty="0">
                        <a:solidFill>
                          <a:srgbClr val="9900CC"/>
                        </a:solidFill>
                      </a:endParaRP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400" baseline="0" dirty="0" smtClean="0"/>
                        <a:t>Based on DSA1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en-US" sz="1400" baseline="0" dirty="0" smtClean="0"/>
                        <a:t>Assimilate GH </a:t>
                      </a:r>
                      <a:r>
                        <a:rPr lang="en-US" sz="1400" baseline="0" dirty="0" err="1" smtClean="0"/>
                        <a:t>dropsondes</a:t>
                      </a:r>
                      <a:r>
                        <a:rPr lang="en-US" sz="1400" baseline="0" dirty="0" smtClean="0"/>
                        <a:t> with reduced </a:t>
                      </a:r>
                      <a:r>
                        <a:rPr lang="en-US" sz="1400" baseline="0" dirty="0" err="1" smtClean="0"/>
                        <a:t>obs</a:t>
                      </a:r>
                      <a:r>
                        <a:rPr lang="en-US" sz="1400" baseline="0" dirty="0" smtClean="0"/>
                        <a:t> error in inner domain</a:t>
                      </a:r>
                      <a:endParaRPr lang="en-US" sz="1400" dirty="0" smtClean="0">
                        <a:solidFill>
                          <a:srgbClr val="99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336034" y="1229901"/>
            <a:ext cx="2791206" cy="3129989"/>
            <a:chOff x="6328429" y="1153851"/>
            <a:chExt cx="2791206" cy="3129989"/>
          </a:xfrm>
        </p:grpSpPr>
        <p:pic>
          <p:nvPicPr>
            <p:cNvPr id="7" name="Picture 269" descr="new_hwrf_domain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4" t="15014" r="25526" b="10318"/>
            <a:stretch/>
          </p:blipFill>
          <p:spPr bwMode="auto">
            <a:xfrm>
              <a:off x="6328429" y="1467438"/>
              <a:ext cx="2791206" cy="2816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034577" y="1153851"/>
              <a:ext cx="1640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HWRF Domains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29199" y="6357942"/>
            <a:ext cx="3870357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</a:rPr>
              <a:t>Slide courtesy of Vijay </a:t>
            </a:r>
            <a:r>
              <a:rPr lang="en-US" sz="1600" b="1" dirty="0" err="1" smtClean="0">
                <a:solidFill>
                  <a:prstClr val="black"/>
                </a:solidFill>
                <a:latin typeface="Calibri" pitchFamily="34" charset="0"/>
              </a:rPr>
              <a:t>Tallapragada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</a:rPr>
              <a:t> / NCEP</a:t>
            </a:r>
            <a:endParaRPr lang="en-US" sz="16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8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1680"/>
            <a:ext cx="7696200" cy="680705"/>
          </a:xfrm>
        </p:spPr>
        <p:txBody>
          <a:bodyPr>
            <a:normAutofit/>
          </a:bodyPr>
          <a:lstStyle/>
          <a:p>
            <a:r>
              <a:rPr lang="en-US" dirty="0" smtClean="0"/>
              <a:t>Hurricane Nadine 14L  2012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27" y="797599"/>
            <a:ext cx="4000500" cy="2788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" y="694729"/>
            <a:ext cx="4000500" cy="28917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0535" y="3798446"/>
            <a:ext cx="4000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Verification for HWRF forecast from cycles with Global Hawk </a:t>
            </a:r>
            <a:r>
              <a:rPr lang="en-US" sz="1400" b="1" dirty="0" err="1" smtClean="0"/>
              <a:t>Dropsondes</a:t>
            </a:r>
            <a:r>
              <a:rPr lang="en-US" sz="1400" b="1" dirty="0" smtClean="0"/>
              <a:t> for H. Nadine (2012):</a:t>
            </a:r>
          </a:p>
          <a:p>
            <a:endParaRPr lang="en-US" sz="14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Significant improvement in track forecasts compared to control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Intensity (</a:t>
            </a:r>
            <a:r>
              <a:rPr lang="en-US" sz="2000" dirty="0" err="1" smtClean="0"/>
              <a:t>Vmax</a:t>
            </a:r>
            <a:r>
              <a:rPr lang="en-US" sz="2000" dirty="0" smtClean="0"/>
              <a:t>) errors improved in the first 36 hrs, degraded afterwards.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No impact on MSLP forecasts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" y="3798446"/>
            <a:ext cx="4000500" cy="28917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6410248"/>
            <a:ext cx="3870357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</a:rPr>
              <a:t>Slide courtesy of Vijay </a:t>
            </a:r>
            <a:r>
              <a:rPr lang="en-US" sz="1600" b="1" dirty="0" err="1" smtClean="0">
                <a:solidFill>
                  <a:prstClr val="black"/>
                </a:solidFill>
                <a:latin typeface="Calibri" pitchFamily="34" charset="0"/>
              </a:rPr>
              <a:t>Tallapragada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</a:rPr>
              <a:t> / NCEP</a:t>
            </a:r>
            <a:endParaRPr lang="en-US" sz="16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2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13"/>
            <a:ext cx="7696200" cy="841635"/>
          </a:xfrm>
        </p:spPr>
        <p:txBody>
          <a:bodyPr/>
          <a:lstStyle/>
          <a:p>
            <a:r>
              <a:rPr lang="en-US" dirty="0" smtClean="0"/>
              <a:t>Humberto 09L 2013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91" y="900182"/>
            <a:ext cx="4000500" cy="2788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3966210"/>
            <a:ext cx="4000500" cy="2891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" y="921693"/>
            <a:ext cx="4000500" cy="2891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4855" y="3822192"/>
            <a:ext cx="40005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Verification for HWRF forecast for two cycles </a:t>
            </a:r>
            <a:r>
              <a:rPr lang="en-US" sz="1400" b="1" dirty="0"/>
              <a:t>of </a:t>
            </a:r>
            <a:r>
              <a:rPr lang="en-US" sz="1400" b="1" dirty="0" smtClean="0"/>
              <a:t>TS Humberto (2013</a:t>
            </a:r>
            <a:r>
              <a:rPr lang="en-US" sz="1400" b="1" dirty="0"/>
              <a:t>) </a:t>
            </a:r>
            <a:r>
              <a:rPr lang="en-US" sz="1400" b="1" dirty="0" smtClean="0"/>
              <a:t>with direct assimilation of Global Hawk </a:t>
            </a:r>
            <a:r>
              <a:rPr lang="en-US" sz="1400" b="1" dirty="0" err="1" smtClean="0"/>
              <a:t>Dropsondes</a:t>
            </a:r>
            <a:r>
              <a:rPr lang="en-US" sz="1400" b="1" dirty="0" smtClean="0"/>
              <a:t>:</a:t>
            </a:r>
          </a:p>
          <a:p>
            <a:endParaRPr lang="en-US" sz="1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Neutral impact on track forecasts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Significant impact on intensity (</a:t>
            </a:r>
            <a:r>
              <a:rPr lang="en-US" sz="2000" dirty="0" err="1" smtClean="0"/>
              <a:t>Vmax</a:t>
            </a:r>
            <a:r>
              <a:rPr lang="en-US" sz="2000" dirty="0" smtClean="0"/>
              <a:t>) forecasts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Significant positive impact on MSLP forecasts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60830" y="6353492"/>
            <a:ext cx="3870357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</a:rPr>
              <a:t>Slide courtesy of Vijay </a:t>
            </a:r>
            <a:r>
              <a:rPr lang="en-US" sz="1600" b="1" dirty="0" err="1" smtClean="0">
                <a:solidFill>
                  <a:prstClr val="black"/>
                </a:solidFill>
                <a:latin typeface="Calibri" pitchFamily="34" charset="0"/>
              </a:rPr>
              <a:t>Tallapragada</a:t>
            </a: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</a:rPr>
              <a:t> / NCEP</a:t>
            </a:r>
            <a:endParaRPr lang="en-US" sz="16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7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SHOUT </a:t>
            </a:r>
            <a:r>
              <a:rPr lang="en-US" dirty="0" smtClean="0"/>
              <a:t>Objectives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FC1FB-4482-471A-A09B-D9D47C29649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84582242"/>
              </p:ext>
            </p:extLst>
          </p:nvPr>
        </p:nvGraphicFramePr>
        <p:xfrm>
          <a:off x="381000" y="1219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666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Progression of Global Hawk Successes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6248400" cy="54864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NASA / NOAA Global Hawk Pacific (</a:t>
            </a:r>
            <a:r>
              <a:rPr lang="en-US" dirty="0" smtClean="0"/>
              <a:t>2010) 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First Global Hawk science mission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Long duration and range; latitudes from 12 </a:t>
            </a:r>
            <a:r>
              <a:rPr lang="en-US" dirty="0"/>
              <a:t>to 85 </a:t>
            </a:r>
            <a:r>
              <a:rPr lang="en-US" dirty="0" err="1"/>
              <a:t>deg</a:t>
            </a:r>
            <a:r>
              <a:rPr lang="en-US" dirty="0"/>
              <a:t> </a:t>
            </a:r>
            <a:r>
              <a:rPr lang="en-US" dirty="0" smtClean="0"/>
              <a:t>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NASA Genesis and Rapid Intensification Processes  (2010)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Safe overflights of tropical cyclones for extended durations</a:t>
            </a:r>
            <a:endParaRPr lang="en-US" dirty="0"/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Real-time data </a:t>
            </a:r>
            <a:r>
              <a:rPr lang="en-US" dirty="0" smtClean="0"/>
              <a:t>delivery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Ability to change flight plans during flight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Coordination of the Global Hawk with other aircraft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NOAA </a:t>
            </a:r>
            <a:r>
              <a:rPr lang="en-US" dirty="0"/>
              <a:t>Winter Storm Pacific and Atmospheric Rivers (</a:t>
            </a:r>
            <a:r>
              <a:rPr lang="en-US" dirty="0" smtClean="0"/>
              <a:t>2011)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First operational dropsonde deployment, 177 </a:t>
            </a:r>
            <a:r>
              <a:rPr lang="en-US" dirty="0" err="1"/>
              <a:t>sondes</a:t>
            </a:r>
            <a:r>
              <a:rPr lang="en-US" dirty="0"/>
              <a:t> total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First dropsonde in the Arctic since </a:t>
            </a:r>
            <a:r>
              <a:rPr lang="en-US" dirty="0" smtClean="0"/>
              <a:t>1950s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Real time changes of drop locations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NASA Hurricane and </a:t>
            </a:r>
            <a:r>
              <a:rPr lang="en-US" dirty="0"/>
              <a:t>Severe Storm Sentinel (</a:t>
            </a:r>
            <a:r>
              <a:rPr lang="en-US" dirty="0" smtClean="0"/>
              <a:t>2011 </a:t>
            </a:r>
            <a:r>
              <a:rPr lang="en-US" dirty="0"/>
              <a:t>– </a:t>
            </a:r>
            <a:r>
              <a:rPr lang="en-US" dirty="0" smtClean="0"/>
              <a:t>2014)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Remote deployment of the Global Hawk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Use of 2 </a:t>
            </a:r>
            <a:r>
              <a:rPr lang="en-US" dirty="0"/>
              <a:t>Global </a:t>
            </a:r>
            <a:r>
              <a:rPr lang="en-US" dirty="0" smtClean="0"/>
              <a:t>Hawks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Introduction of new instruments</a:t>
            </a:r>
            <a:endParaRPr lang="en-US" dirty="0"/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Dropsonde data processed and </a:t>
            </a:r>
            <a:r>
              <a:rPr lang="en-US" dirty="0"/>
              <a:t>delivered in real-time </a:t>
            </a:r>
            <a:r>
              <a:rPr lang="en-US" dirty="0" smtClean="0"/>
              <a:t>to NWS and  NHC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G-IV dropsonde </a:t>
            </a:r>
            <a:r>
              <a:rPr lang="en-US" dirty="0" err="1" smtClean="0"/>
              <a:t>intercomparison</a:t>
            </a:r>
            <a:endParaRPr lang="en-US" dirty="0" smtClean="0"/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Increased flight planning/modification flexibility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FC1FB-4482-471A-A09B-D9D47C29649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" name="Picture 4" descr="GloPac_201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967719"/>
            <a:ext cx="1235995" cy="111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GRIP mission_graphi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2995" y="1905000"/>
            <a:ext cx="13216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Drop1_24Aug20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048000"/>
            <a:ext cx="1942272" cy="152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13" descr="wispar_emble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0" y="4020787"/>
            <a:ext cx="1073240" cy="1066800"/>
          </a:xfrm>
          <a:prstGeom prst="rect">
            <a:avLst/>
          </a:prstGeom>
        </p:spPr>
      </p:pic>
      <p:pic>
        <p:nvPicPr>
          <p:cNvPr id="15" name="Picture 14" descr="Draft-1.8b.png"/>
          <p:cNvPicPr>
            <a:picLocks noChangeAspect="1"/>
          </p:cNvPicPr>
          <p:nvPr/>
        </p:nvPicPr>
        <p:blipFill>
          <a:blip r:embed="rId7" cstate="print"/>
          <a:srcRect t="14407" r="7976" b="14407"/>
          <a:stretch>
            <a:fillRect/>
          </a:stretch>
        </p:blipFill>
        <p:spPr>
          <a:xfrm>
            <a:off x="6781800" y="5134876"/>
            <a:ext cx="1219200" cy="111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3" descr="C:\Users\doyle\Desktop\wi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7" r="20824" b="26636"/>
          <a:stretch>
            <a:fillRect/>
          </a:stretch>
        </p:blipFill>
        <p:spPr bwMode="auto">
          <a:xfrm>
            <a:off x="4859337" y="1136178"/>
            <a:ext cx="393541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2" descr="C:\Users\doyle\Desktop\SL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2" r="20784" b="28404"/>
          <a:stretch>
            <a:fillRect/>
          </a:stretch>
        </p:blipFill>
        <p:spPr bwMode="auto">
          <a:xfrm>
            <a:off x="4875213" y="3892546"/>
            <a:ext cx="3903662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9" descr="C:\Users\doyle\Desktop\all_trackerr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9"/>
          <a:stretch>
            <a:fillRect/>
          </a:stretch>
        </p:blipFill>
        <p:spPr bwMode="auto">
          <a:xfrm>
            <a:off x="484188" y="1245922"/>
            <a:ext cx="41592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9"/>
          <p:cNvSpPr txBox="1">
            <a:spLocks noChangeArrowheads="1"/>
          </p:cNvSpPr>
          <p:nvPr/>
        </p:nvSpPr>
        <p:spPr bwMode="auto">
          <a:xfrm>
            <a:off x="611568" y="876590"/>
            <a:ext cx="35925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Track Error (nm)</a:t>
            </a:r>
          </a:p>
        </p:txBody>
      </p:sp>
      <p:sp>
        <p:nvSpPr>
          <p:cNvPr id="11271" name="Text Box 19"/>
          <p:cNvSpPr txBox="1">
            <a:spLocks noChangeArrowheads="1"/>
          </p:cNvSpPr>
          <p:nvPr/>
        </p:nvSpPr>
        <p:spPr bwMode="auto">
          <a:xfrm>
            <a:off x="5086350" y="766846"/>
            <a:ext cx="3590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Intensity: Max. Wind Error (kts)</a:t>
            </a:r>
          </a:p>
        </p:txBody>
      </p:sp>
      <p:sp>
        <p:nvSpPr>
          <p:cNvPr id="11272" name="Text Box 19"/>
          <p:cNvSpPr txBox="1">
            <a:spLocks noChangeArrowheads="1"/>
          </p:cNvSpPr>
          <p:nvPr/>
        </p:nvSpPr>
        <p:spPr bwMode="auto">
          <a:xfrm>
            <a:off x="5097463" y="3673761"/>
            <a:ext cx="3590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Intensity: Min. SLP Error (hPa)</a:t>
            </a:r>
          </a:p>
        </p:txBody>
      </p:sp>
      <p:sp>
        <p:nvSpPr>
          <p:cNvPr id="11273" name="Text Box 19"/>
          <p:cNvSpPr txBox="1">
            <a:spLocks noChangeArrowheads="1"/>
          </p:cNvSpPr>
          <p:nvPr/>
        </p:nvSpPr>
        <p:spPr bwMode="auto">
          <a:xfrm>
            <a:off x="7448550" y="3110199"/>
            <a:ext cx="1365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  <a:latin typeface="Calibri" pitchFamily="34" charset="0"/>
              </a:rPr>
              <a:t>Bias (dash)</a:t>
            </a:r>
          </a:p>
        </p:txBody>
      </p:sp>
      <p:sp>
        <p:nvSpPr>
          <p:cNvPr id="11274" name="Text Box 19"/>
          <p:cNvSpPr txBox="1">
            <a:spLocks noChangeArrowheads="1"/>
          </p:cNvSpPr>
          <p:nvPr/>
        </p:nvSpPr>
        <p:spPr bwMode="auto">
          <a:xfrm>
            <a:off x="2595273" y="2581531"/>
            <a:ext cx="1516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HS3 drops</a:t>
            </a:r>
          </a:p>
        </p:txBody>
      </p:sp>
      <p:sp>
        <p:nvSpPr>
          <p:cNvPr id="11275" name="Text Box 19"/>
          <p:cNvSpPr txBox="1">
            <a:spLocks noChangeArrowheads="1"/>
          </p:cNvSpPr>
          <p:nvPr/>
        </p:nvSpPr>
        <p:spPr bwMode="auto">
          <a:xfrm>
            <a:off x="1806575" y="1583024"/>
            <a:ext cx="1714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No drops</a:t>
            </a:r>
          </a:p>
        </p:txBody>
      </p:sp>
      <p:sp>
        <p:nvSpPr>
          <p:cNvPr id="11277" name="Text Box 19"/>
          <p:cNvSpPr txBox="1">
            <a:spLocks noChangeArrowheads="1"/>
          </p:cNvSpPr>
          <p:nvPr/>
        </p:nvSpPr>
        <p:spPr bwMode="auto">
          <a:xfrm>
            <a:off x="6396038" y="1767174"/>
            <a:ext cx="1516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HS3 drops</a:t>
            </a:r>
          </a:p>
        </p:txBody>
      </p:sp>
      <p:sp>
        <p:nvSpPr>
          <p:cNvPr id="11278" name="Text Box 19"/>
          <p:cNvSpPr txBox="1">
            <a:spLocks noChangeArrowheads="1"/>
          </p:cNvSpPr>
          <p:nvPr/>
        </p:nvSpPr>
        <p:spPr bwMode="auto">
          <a:xfrm>
            <a:off x="5097463" y="1101312"/>
            <a:ext cx="1516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No drops</a:t>
            </a:r>
          </a:p>
        </p:txBody>
      </p:sp>
      <p:sp>
        <p:nvSpPr>
          <p:cNvPr id="11279" name="Text Box 19"/>
          <p:cNvSpPr txBox="1">
            <a:spLocks noChangeArrowheads="1"/>
          </p:cNvSpPr>
          <p:nvPr/>
        </p:nvSpPr>
        <p:spPr bwMode="auto">
          <a:xfrm>
            <a:off x="6135688" y="4511961"/>
            <a:ext cx="1514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HS3 drops</a:t>
            </a:r>
          </a:p>
        </p:txBody>
      </p:sp>
      <p:sp>
        <p:nvSpPr>
          <p:cNvPr id="11280" name="Text Box 19"/>
          <p:cNvSpPr txBox="1">
            <a:spLocks noChangeArrowheads="1"/>
          </p:cNvSpPr>
          <p:nvPr/>
        </p:nvSpPr>
        <p:spPr bwMode="auto">
          <a:xfrm>
            <a:off x="5099050" y="4004918"/>
            <a:ext cx="1514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No drops</a:t>
            </a:r>
          </a:p>
        </p:txBody>
      </p:sp>
      <p:sp>
        <p:nvSpPr>
          <p:cNvPr id="11282" name="Text Box 19"/>
          <p:cNvSpPr txBox="1">
            <a:spLocks noChangeArrowheads="1"/>
          </p:cNvSpPr>
          <p:nvPr/>
        </p:nvSpPr>
        <p:spPr bwMode="auto">
          <a:xfrm>
            <a:off x="6634162" y="5758525"/>
            <a:ext cx="1628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Bias (dash)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95779" y="4511961"/>
            <a:ext cx="4598988" cy="222727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180000"/>
            </a:pPr>
            <a:endParaRPr lang="en-US" sz="2000" dirty="0" smtClean="0">
              <a:latin typeface="Calibri" pitchFamily="34" charset="0"/>
            </a:endParaRPr>
          </a:p>
          <a:p>
            <a:pPr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180000"/>
              <a:buFont typeface="Arial" charset="0"/>
              <a:buChar char="•"/>
            </a:pPr>
            <a:r>
              <a:rPr lang="en-US" b="0" dirty="0" err="1" smtClean="0">
                <a:latin typeface="Calibri" pitchFamily="34" charset="0"/>
              </a:rPr>
              <a:t>Dropsonde</a:t>
            </a:r>
            <a:r>
              <a:rPr lang="en-US" b="0" dirty="0" smtClean="0">
                <a:latin typeface="Calibri" pitchFamily="34" charset="0"/>
              </a:rPr>
              <a:t> impact experiments performed for 19-28 Sep. (3 flights)</a:t>
            </a:r>
          </a:p>
          <a:p>
            <a:pPr lvl="1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Red</a:t>
            </a:r>
            <a:r>
              <a:rPr lang="en-US" b="0" dirty="0" smtClean="0">
                <a:latin typeface="Calibri" pitchFamily="34" charset="0"/>
              </a:rPr>
              <a:t>: with HS3 drops</a:t>
            </a:r>
          </a:p>
          <a:p>
            <a:pPr lvl="1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Blue</a:t>
            </a:r>
            <a:r>
              <a:rPr lang="en-US" b="0" dirty="0" smtClean="0">
                <a:solidFill>
                  <a:srgbClr val="0000FF"/>
                </a:solidFill>
                <a:latin typeface="Calibri" pitchFamily="34" charset="0"/>
              </a:rPr>
              <a:t>:</a:t>
            </a:r>
            <a:r>
              <a:rPr lang="en-US" b="0" dirty="0" smtClean="0">
                <a:latin typeface="Calibri" pitchFamily="34" charset="0"/>
              </a:rPr>
              <a:t> No drops with synthetics</a:t>
            </a:r>
          </a:p>
          <a:p>
            <a:pPr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180000"/>
              <a:buFont typeface="Arial" charset="0"/>
              <a:buChar char="•"/>
            </a:pPr>
            <a:r>
              <a:rPr lang="en-US" b="0" dirty="0" smtClean="0">
                <a:latin typeface="Calibri" pitchFamily="34" charset="0"/>
              </a:rPr>
              <a:t>COAMPS-TC Intensity and Track skill are improved  greatly through assimilation of  HS3 Drops.</a:t>
            </a:r>
            <a:endParaRPr lang="en-US" b="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4125" y="6474424"/>
            <a:ext cx="371475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</a:rPr>
              <a:t>Slide courtesy of James Doyle / NRL</a:t>
            </a:r>
            <a:endParaRPr lang="en-US" sz="16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142999" y="0"/>
            <a:ext cx="7693097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8376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83763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83763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83763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83763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83763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83763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83763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83763"/>
                </a:solidFill>
                <a:latin typeface="Arial Black" pitchFamily="34" charset="0"/>
              </a:defRPr>
            </a:lvl9pPr>
          </a:lstStyle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HS3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Dropsondes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Navy COAMPS-TC Hurricane Nadine Predictions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601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General Pla</a:t>
            </a:r>
            <a:r>
              <a:rPr lang="en-US" dirty="0"/>
              <a:t>n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FC1FB-4482-471A-A09B-D9D47C29649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00165479"/>
              </p:ext>
            </p:extLst>
          </p:nvPr>
        </p:nvGraphicFramePr>
        <p:xfrm>
          <a:off x="381000" y="7620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746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HS3 2014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7162800" cy="5486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5th week in place on NASA schedule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August 26 to September 29, NASA </a:t>
            </a:r>
            <a:r>
              <a:rPr lang="en-US" dirty="0" smtClean="0"/>
              <a:t>Wallops</a:t>
            </a:r>
            <a:endParaRPr lang="en-US" dirty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NOAA adding: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Up to 5 flights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240 </a:t>
            </a:r>
            <a:r>
              <a:rPr lang="en-US" dirty="0" err="1"/>
              <a:t>dropsondes</a:t>
            </a:r>
            <a:endParaRPr lang="en-US" dirty="0"/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Mission science guidance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Targeting input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Real-time data transmission/assimilation </a:t>
            </a:r>
            <a:r>
              <a:rPr lang="en-US" dirty="0" smtClean="0"/>
              <a:t>planned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FC1FB-4482-471A-A09B-D9D47C29649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NOAA SHOUT Dedicated Missions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6248400" cy="54864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September – November, NASA Armstrong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Tropical cyclones and high impact weather </a:t>
            </a:r>
            <a:r>
              <a:rPr lang="en-US" dirty="0" smtClean="0"/>
              <a:t>targets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Single deployment location adds targeting </a:t>
            </a:r>
            <a:r>
              <a:rPr lang="en-US" dirty="0" smtClean="0"/>
              <a:t>flexibility</a:t>
            </a:r>
            <a:endParaRPr lang="en-US" dirty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Early period: Tropical </a:t>
            </a:r>
            <a:r>
              <a:rPr lang="en-US" dirty="0" smtClean="0"/>
              <a:t>cyclones</a:t>
            </a:r>
            <a:endParaRPr lang="en-US" dirty="0"/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Forecast improvements for track and </a:t>
            </a:r>
            <a:r>
              <a:rPr lang="en-US" dirty="0" smtClean="0"/>
              <a:t>intensity</a:t>
            </a:r>
            <a:endParaRPr lang="en-US" dirty="0"/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Option for both Atlantic and Pacific Basins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Atlantic tradeoff of deployment costs vs station time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Later period: High-impact storms affecting the continental US and </a:t>
            </a:r>
            <a:r>
              <a:rPr lang="en-US" dirty="0" smtClean="0"/>
              <a:t>Alaska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Coastal flooding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Atmospheric </a:t>
            </a:r>
            <a:r>
              <a:rPr lang="en-US" dirty="0"/>
              <a:t>rivers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Forecast improvement for threats such as extreme precipitation and damaging winds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Targeted lead times of 3-7 </a:t>
            </a:r>
            <a:r>
              <a:rPr lang="en-US" dirty="0" smtClean="0"/>
              <a:t>days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FC1FB-4482-471A-A09B-D9D47C29649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0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/>
          </p:cNvSpPr>
          <p:nvPr/>
        </p:nvSpPr>
        <p:spPr bwMode="auto">
          <a:xfrm>
            <a:off x="-8930" y="-7813"/>
            <a:ext cx="9161859" cy="1040309"/>
          </a:xfrm>
          <a:custGeom>
            <a:avLst/>
            <a:gdLst>
              <a:gd name="T0" fmla="*/ 6515100 w 21600"/>
              <a:gd name="T1" fmla="*/ 739776 h 21600"/>
              <a:gd name="T2" fmla="*/ 6515100 w 21600"/>
              <a:gd name="T3" fmla="*/ 739776 h 21600"/>
              <a:gd name="T4" fmla="*/ 6515100 w 21600"/>
              <a:gd name="T5" fmla="*/ 739776 h 21600"/>
              <a:gd name="T6" fmla="*/ 6515100 w 21600"/>
              <a:gd name="T7" fmla="*/ 73977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2" y="65"/>
                </a:moveTo>
                <a:lnTo>
                  <a:pt x="9512" y="0"/>
                </a:lnTo>
                <a:cubicBezTo>
                  <a:pt x="10276" y="3325"/>
                  <a:pt x="14325" y="12084"/>
                  <a:pt x="16368" y="12084"/>
                </a:cubicBezTo>
                <a:cubicBezTo>
                  <a:pt x="18411" y="12084"/>
                  <a:pt x="20679" y="5004"/>
                  <a:pt x="21577" y="1810"/>
                </a:cubicBezTo>
                <a:lnTo>
                  <a:pt x="21599" y="7013"/>
                </a:lnTo>
                <a:cubicBezTo>
                  <a:pt x="21218" y="8462"/>
                  <a:pt x="18770" y="14520"/>
                  <a:pt x="16098" y="14454"/>
                </a:cubicBezTo>
                <a:cubicBezTo>
                  <a:pt x="13427" y="14389"/>
                  <a:pt x="8251" y="5432"/>
                  <a:pt x="5568" y="6618"/>
                </a:cubicBezTo>
                <a:cubicBezTo>
                  <a:pt x="2806" y="6881"/>
                  <a:pt x="1010" y="15870"/>
                  <a:pt x="0" y="21599"/>
                </a:cubicBezTo>
                <a:lnTo>
                  <a:pt x="22" y="65"/>
                </a:lnTo>
                <a:close/>
              </a:path>
            </a:pathLst>
          </a:custGeom>
          <a:gradFill rotWithShape="0">
            <a:gsLst>
              <a:gs pos="0">
                <a:srgbClr val="00739E">
                  <a:alpha val="54999"/>
                </a:srgbClr>
              </a:gs>
              <a:gs pos="100000">
                <a:srgbClr val="00C5CE">
                  <a:alpha val="45000"/>
                </a:srgbClr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16386" name="AutoShape 2"/>
          <p:cNvSpPr>
            <a:spLocks/>
          </p:cNvSpPr>
          <p:nvPr/>
        </p:nvSpPr>
        <p:spPr bwMode="auto">
          <a:xfrm>
            <a:off x="4381128" y="-7814"/>
            <a:ext cx="4762872" cy="606103"/>
          </a:xfrm>
          <a:custGeom>
            <a:avLst/>
            <a:gdLst>
              <a:gd name="T0" fmla="*/ 3386931 w 21600"/>
              <a:gd name="T1" fmla="*/ 431007 h 20552"/>
              <a:gd name="T2" fmla="*/ 3386931 w 21600"/>
              <a:gd name="T3" fmla="*/ 431007 h 20552"/>
              <a:gd name="T4" fmla="*/ 3386931 w 21600"/>
              <a:gd name="T5" fmla="*/ 431007 h 20552"/>
              <a:gd name="T6" fmla="*/ 3386931 w 21600"/>
              <a:gd name="T7" fmla="*/ 431007 h 205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0552">
                <a:moveTo>
                  <a:pt x="0" y="0"/>
                </a:moveTo>
                <a:cubicBezTo>
                  <a:pt x="1252" y="3702"/>
                  <a:pt x="8409" y="19349"/>
                  <a:pt x="12009" y="20474"/>
                </a:cubicBezTo>
                <a:cubicBezTo>
                  <a:pt x="15609" y="21600"/>
                  <a:pt x="20001" y="10128"/>
                  <a:pt x="21600" y="6752"/>
                </a:cubicBezTo>
                <a:lnTo>
                  <a:pt x="21600" y="217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FA6">
                  <a:alpha val="45000"/>
                </a:srgbClr>
              </a:gs>
              <a:gs pos="79999">
                <a:srgbClr val="008ABE">
                  <a:alpha val="32999"/>
                </a:srgbClr>
              </a:gs>
              <a:gs pos="100000">
                <a:srgbClr val="008ABE">
                  <a:alpha val="29999"/>
                </a:srgbClr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/>
          <a:lstStyle/>
          <a:p>
            <a:endParaRPr lang="en-US"/>
          </a:p>
        </p:txBody>
      </p:sp>
      <p:grpSp>
        <p:nvGrpSpPr>
          <p:cNvPr id="16388" name="Group 3"/>
          <p:cNvGrpSpPr>
            <a:grpSpLocks/>
          </p:cNvGrpSpPr>
          <p:nvPr/>
        </p:nvGrpSpPr>
        <p:grpSpPr bwMode="auto">
          <a:xfrm>
            <a:off x="-29021" y="-14511"/>
            <a:ext cx="9196462" cy="1055936"/>
            <a:chOff x="0" y="0"/>
            <a:chExt cx="13080292" cy="1503565"/>
          </a:xfrm>
        </p:grpSpPr>
        <p:sp>
          <p:nvSpPr>
            <p:cNvPr id="2" name="AutoShape 4"/>
            <p:cNvSpPr>
              <a:spLocks/>
            </p:cNvSpPr>
            <p:nvPr/>
          </p:nvSpPr>
          <p:spPr bwMode="auto">
            <a:xfrm rot="-164308">
              <a:off x="13627" y="310807"/>
              <a:ext cx="13031844" cy="881951"/>
            </a:xfrm>
            <a:custGeom>
              <a:avLst/>
              <a:gdLst>
                <a:gd name="T0" fmla="*/ 6515922 w 21600"/>
                <a:gd name="T1" fmla="*/ 440976 h 20680"/>
                <a:gd name="T2" fmla="*/ 6515922 w 21600"/>
                <a:gd name="T3" fmla="*/ 440976 h 20680"/>
                <a:gd name="T4" fmla="*/ 6515922 w 21600"/>
                <a:gd name="T5" fmla="*/ 440976 h 20680"/>
                <a:gd name="T6" fmla="*/ 6515922 w 21600"/>
                <a:gd name="T7" fmla="*/ 440976 h 20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0680">
                  <a:moveTo>
                    <a:pt x="0" y="19777"/>
                  </a:moveTo>
                  <a:cubicBezTo>
                    <a:pt x="1055" y="15109"/>
                    <a:pt x="3454" y="5630"/>
                    <a:pt x="6017" y="5773"/>
                  </a:cubicBezTo>
                  <a:cubicBezTo>
                    <a:pt x="8580" y="5916"/>
                    <a:pt x="12783" y="21600"/>
                    <a:pt x="15380" y="20637"/>
                  </a:cubicBezTo>
                  <a:cubicBezTo>
                    <a:pt x="17977" y="19675"/>
                    <a:pt x="20305" y="4299"/>
                    <a:pt x="21599" y="0"/>
                  </a:cubicBezTo>
                </a:path>
              </a:pathLst>
            </a:custGeom>
            <a:noFill/>
            <a:ln w="12700" cap="flat" cmpd="sng">
              <a:solidFill>
                <a:srgbClr val="05A0BE">
                  <a:alpha val="78038"/>
                </a:srgbClr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65023" tIns="65023" rIns="65023" bIns="65023"/>
            <a:lstStyle/>
            <a:p>
              <a:endParaRPr lang="en-US"/>
            </a:p>
          </p:txBody>
        </p:sp>
        <p:sp>
          <p:nvSpPr>
            <p:cNvPr id="16389" name="AutoShape 5"/>
            <p:cNvSpPr>
              <a:spLocks/>
            </p:cNvSpPr>
            <p:nvPr/>
          </p:nvSpPr>
          <p:spPr bwMode="auto">
            <a:xfrm rot="-164308">
              <a:off x="20536" y="415024"/>
              <a:ext cx="13049995" cy="720522"/>
            </a:xfrm>
            <a:custGeom>
              <a:avLst/>
              <a:gdLst>
                <a:gd name="T0" fmla="*/ 6524998 w 21600"/>
                <a:gd name="T1" fmla="*/ 360261 h 20682"/>
                <a:gd name="T2" fmla="*/ 6524998 w 21600"/>
                <a:gd name="T3" fmla="*/ 360261 h 20682"/>
                <a:gd name="T4" fmla="*/ 6524998 w 21600"/>
                <a:gd name="T5" fmla="*/ 360261 h 20682"/>
                <a:gd name="T6" fmla="*/ 6524998 w 21600"/>
                <a:gd name="T7" fmla="*/ 360261 h 206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0682">
                  <a:moveTo>
                    <a:pt x="0" y="18514"/>
                  </a:moveTo>
                  <a:cubicBezTo>
                    <a:pt x="1022" y="16364"/>
                    <a:pt x="3562" y="5412"/>
                    <a:pt x="6136" y="5766"/>
                  </a:cubicBezTo>
                  <a:cubicBezTo>
                    <a:pt x="8709" y="6120"/>
                    <a:pt x="12864" y="21600"/>
                    <a:pt x="15441" y="20638"/>
                  </a:cubicBezTo>
                  <a:cubicBezTo>
                    <a:pt x="18018" y="19677"/>
                    <a:pt x="20318" y="4299"/>
                    <a:pt x="21599" y="0"/>
                  </a:cubicBezTo>
                </a:path>
              </a:pathLst>
            </a:custGeom>
            <a:noFill/>
            <a:ln w="12700" cap="flat" cmpd="sng">
              <a:solidFill>
                <a:srgbClr val="08B6BA">
                  <a:alpha val="78038"/>
                </a:srgbClr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65023" tIns="65023" rIns="65023" bIns="65023"/>
            <a:lstStyle/>
            <a:p>
              <a:endParaRPr lang="en-US"/>
            </a:p>
          </p:txBody>
        </p:sp>
      </p:grpSp>
      <p:pic>
        <p:nvPicPr>
          <p:cNvPr id="16390" name="Picture 6" descr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3" y="155154"/>
            <a:ext cx="376163" cy="37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91" name="Picture 7" descr="imag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39" y="151805"/>
            <a:ext cx="378396" cy="38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92" name="AutoShape 8"/>
          <p:cNvSpPr>
            <a:spLocks/>
          </p:cNvSpPr>
          <p:nvPr/>
        </p:nvSpPr>
        <p:spPr bwMode="auto">
          <a:xfrm rot="18900000">
            <a:off x="6231806" y="5111130"/>
            <a:ext cx="2895451" cy="656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/>
          <a:lstStyle/>
          <a:p>
            <a:pPr defTabSz="642915">
              <a:spcBef>
                <a:spcPts val="1687"/>
              </a:spcBef>
              <a:defRPr/>
            </a:pPr>
            <a:r>
              <a:rPr lang="en-US" sz="3900">
                <a:solidFill>
                  <a:srgbClr val="DDDDDD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   </a:t>
            </a:r>
            <a:endParaRPr lang="en-US">
              <a:latin typeface="Helvetica Light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title"/>
          </p:nvPr>
        </p:nvSpPr>
        <p:spPr>
          <a:xfrm>
            <a:off x="990080" y="76200"/>
            <a:ext cx="7772176" cy="1143000"/>
          </a:xfrm>
        </p:spPr>
        <p:txBody>
          <a:bodyPr anchor="t">
            <a:normAutofit/>
          </a:bodyPr>
          <a:lstStyle/>
          <a:p>
            <a:pPr defTabSz="526833" eaLnBrk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  <a:cs typeface="Arial Black" charset="0"/>
                <a:sym typeface="Arial Black" charset="0"/>
              </a:rPr>
              <a:t>Potential Payloads from HS3</a:t>
            </a:r>
            <a:endParaRPr lang="en-US" sz="2800" dirty="0" smtClean="0">
              <a:sym typeface="Helvetica Light" charset="0"/>
            </a:endParaRPr>
          </a:p>
        </p:txBody>
      </p:sp>
      <p:pic>
        <p:nvPicPr>
          <p:cNvPr id="16394" name="Picture 10" descr="GH_2012_en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5" y="1524000"/>
            <a:ext cx="4114354" cy="194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95" name="Picture 11" descr="GH_2012_stor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5" y="3733800"/>
            <a:ext cx="4114354" cy="197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96" name="Picture 12" descr="HS3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158" y="5181451"/>
            <a:ext cx="1220019" cy="143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97" name="AutoShape 13"/>
          <p:cNvSpPr>
            <a:spLocks/>
          </p:cNvSpPr>
          <p:nvPr/>
        </p:nvSpPr>
        <p:spPr bwMode="auto">
          <a:xfrm>
            <a:off x="4494982" y="1625203"/>
            <a:ext cx="4115469" cy="47081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8" tIns="45718" rIns="45718" bIns="45718"/>
          <a:lstStyle/>
          <a:p>
            <a:pPr defTabSz="642915">
              <a:defRPr/>
            </a:pPr>
            <a:r>
              <a:rPr lang="en-US" sz="1700" b="1" i="1" u="sng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Environment Observations</a:t>
            </a:r>
          </a:p>
          <a:p>
            <a:pPr defTabSz="642915">
              <a:buSzPct val="100000"/>
              <a:buFont typeface="Arial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 Profiles of temperature, humidity, wind, and pressure (AVAPS)</a:t>
            </a:r>
          </a:p>
          <a:p>
            <a:pPr defTabSz="642915">
              <a:buSzPct val="100000"/>
              <a:buFont typeface="Arial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 Cloud top height (CPL)</a:t>
            </a:r>
          </a:p>
          <a:p>
            <a:pPr defTabSz="642915">
              <a:buSzPct val="100000"/>
              <a:buFont typeface="Arial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 Cloud top temperature and profiles of temperature and humidity (S-HIS)</a:t>
            </a:r>
          </a:p>
          <a:p>
            <a:pPr defTabSz="642915">
              <a:buSzPct val="100000"/>
              <a:buFont typeface="Arial" charset="0"/>
              <a:buChar char="•"/>
              <a:defRPr/>
            </a:pPr>
            <a:endParaRPr lang="en-US" sz="1700" b="1" dirty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defTabSz="642915">
              <a:buSzPct val="100000"/>
              <a:buFont typeface="Arial" charset="0"/>
              <a:buChar char="•"/>
              <a:defRPr/>
            </a:pPr>
            <a:endParaRPr lang="en-US" sz="1700" b="1" dirty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defTabSz="642915">
              <a:defRPr/>
            </a:pPr>
            <a:r>
              <a:rPr lang="en-US" sz="1700" b="1" i="1" u="sng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Over-storm Observations</a:t>
            </a:r>
          </a:p>
          <a:p>
            <a:pPr defTabSz="642915">
              <a:buSzPct val="100000"/>
              <a:buFont typeface="Arial" charset="0"/>
              <a:buChar char="•"/>
              <a:defRPr/>
            </a:pPr>
            <a:r>
              <a:rPr lang="en-US" sz="17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 Doppler </a:t>
            </a:r>
            <a:r>
              <a:rPr lang="en-US" sz="17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velocity, horizontal winds, and ocean surface winds (HIWRAP)</a:t>
            </a:r>
          </a:p>
          <a:p>
            <a:pPr defTabSz="642915">
              <a:buSzPct val="100000"/>
              <a:buFont typeface="Arial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 Profiles of temperature and humidity and total </a:t>
            </a:r>
            <a:r>
              <a:rPr lang="en-US" sz="1700" b="1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precipitable</a:t>
            </a:r>
            <a:r>
              <a:rPr lang="en-US" sz="17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water (HAMSR)</a:t>
            </a:r>
          </a:p>
          <a:p>
            <a:pPr defTabSz="642915">
              <a:buSzPct val="100000"/>
              <a:buFont typeface="Arial" charset="0"/>
              <a:buChar char="•"/>
              <a:defRPr/>
            </a:pPr>
            <a:r>
              <a:rPr lang="en-US" sz="17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 Ocean surface winds and rain</a:t>
            </a:r>
            <a:r>
              <a:rPr lang="en-US" sz="20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 </a:t>
            </a:r>
            <a:r>
              <a:rPr lang="en-US" sz="17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(HIRAD)</a:t>
            </a:r>
          </a:p>
          <a:p>
            <a:pPr defTabSz="642915">
              <a:defRPr/>
            </a:pPr>
            <a:endParaRPr lang="en-US" sz="2000" b="1" dirty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defTabSz="642915">
              <a:buSzPct val="100000"/>
              <a:buFont typeface="Arial" charset="0"/>
              <a:buChar char="•"/>
              <a:defRPr/>
            </a:pPr>
            <a:endParaRPr lang="en-US" sz="2000" b="1" dirty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0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SHOUT Targeting Strategies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6248400" cy="5486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Flight plans to optimize forecast impact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Tropical </a:t>
            </a:r>
            <a:r>
              <a:rPr lang="en-US" dirty="0"/>
              <a:t>cyclones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SUNY group proposed to explore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Interactions with AOML/ESRL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High-impact weather events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err="1"/>
              <a:t>Toth</a:t>
            </a:r>
            <a:r>
              <a:rPr lang="en-US" dirty="0"/>
              <a:t> (ESRL) proposed to explore methodologies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Identification of threat cases 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Fully automated Ensemble Transform sensitivity algorithm to identify sensitive areas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Produce “optimized” flight track to sample sensitive region for selected threat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FC1FB-4482-471A-A09B-D9D47C29649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8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Flow">
  <a:themeElements>
    <a:clrScheme name="Transit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66"/>
      </a:hlink>
      <a:folHlink>
        <a:srgbClr val="85DFD0"/>
      </a:folHlink>
    </a:clrScheme>
    <a:fontScheme name="Office Classic 3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solidFill>
          <a:schemeClr val="tx1"/>
        </a:solidFill>
      </a:spPr>
      <a:bodyPr wrap="square" rtlCol="0" anchor="ctr">
        <a:noAutofit/>
      </a:bodyPr>
      <a:lstStyle>
        <a:defPPr algn="ctr">
          <a:defRPr sz="1400" dirty="0">
            <a:solidFill>
              <a:srgbClr val="FFFFFF"/>
            </a:solidFill>
            <a:latin typeface="+mn-lt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NEPNECStandardBri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EPNECStandardBri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6653" tIns="48326" rIns="96653" bIns="48326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6653" tIns="48326" rIns="96653" bIns="48326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ansit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0066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ransit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0066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4570</TotalTime>
  <Words>1162</Words>
  <Application>Microsoft Office PowerPoint</Application>
  <PresentationFormat>On-screen Show (4:3)</PresentationFormat>
  <Paragraphs>196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2_Flow</vt:lpstr>
      <vt:lpstr>NEPNECStandardBrief</vt:lpstr>
      <vt:lpstr>1_NEPNECStandardBrief</vt:lpstr>
      <vt:lpstr>1_Default Design</vt:lpstr>
      <vt:lpstr>The NOAA Unmanned Aircraft Systems (UAS) Program: Status and Activities </vt:lpstr>
      <vt:lpstr>SHOUT Objectives  </vt:lpstr>
      <vt:lpstr>Progression of Global Hawk Successes</vt:lpstr>
      <vt:lpstr>PowerPoint Presentation</vt:lpstr>
      <vt:lpstr>General Plan  </vt:lpstr>
      <vt:lpstr>HS3 2014</vt:lpstr>
      <vt:lpstr>NOAA SHOUT Dedicated Missions</vt:lpstr>
      <vt:lpstr>Potential Payloads from HS3</vt:lpstr>
      <vt:lpstr>SHOUT Targeting Strategies</vt:lpstr>
      <vt:lpstr>WISPAR Winter Storms Flight</vt:lpstr>
      <vt:lpstr>Next Steps</vt:lpstr>
      <vt:lpstr>Desired Input</vt:lpstr>
      <vt:lpstr>SHOUT Contact Information</vt:lpstr>
      <vt:lpstr>Assimilation of GH dropsondes in HWRF</vt:lpstr>
      <vt:lpstr>Hurricane Nadine 14L  2012</vt:lpstr>
      <vt:lpstr>Humberto 09L 2013</vt:lpstr>
    </vt:vector>
  </TitlesOfParts>
  <Company>PSD / 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gwick</dc:creator>
  <cp:lastModifiedBy>Gary</cp:lastModifiedBy>
  <cp:revision>172</cp:revision>
  <cp:lastPrinted>2013-04-15T13:27:45Z</cp:lastPrinted>
  <dcterms:created xsi:type="dcterms:W3CDTF">2012-11-19T16:48:54Z</dcterms:created>
  <dcterms:modified xsi:type="dcterms:W3CDTF">2014-04-23T05:43:21Z</dcterms:modified>
</cp:coreProperties>
</file>