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2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63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0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941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3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06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7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8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12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AA54-5A0D-0641-8A39-B031297153AD}" type="datetimeFigureOut">
              <a:rPr lang="en-US" smtClean="0"/>
              <a:t>4/23/14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08C4-D1AE-DB4D-B159-D0E81717A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9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Satellite Cloud Properties for </a:t>
            </a:r>
            <a:r>
              <a:rPr lang="en-US" dirty="0" err="1" smtClean="0"/>
              <a:t>CalWater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Minnis </a:t>
            </a:r>
          </a:p>
          <a:p>
            <a:r>
              <a:rPr lang="en-US" dirty="0" smtClean="0"/>
              <a:t>NASA LaRC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6701" y="0"/>
            <a:ext cx="67872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13446"/>
            <a:ext cx="9144000" cy="3231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http://cloudsgate2.larc.nasa.gov/</a:t>
            </a:r>
            <a:r>
              <a:rPr lang="en-US" sz="1500" dirty="0" err="1" smtClean="0"/>
              <a:t>cgi</a:t>
            </a:r>
            <a:r>
              <a:rPr lang="en-US" sz="1500" dirty="0" smtClean="0"/>
              <a:t>-bin/site/</a:t>
            </a:r>
            <a:r>
              <a:rPr lang="en-US" sz="1500" dirty="0" err="1" smtClean="0"/>
              <a:t>showdoc?docid</a:t>
            </a:r>
            <a:r>
              <a:rPr lang="en-US" sz="1500" dirty="0" smtClean="0"/>
              <a:t>=4&amp;cmd=</a:t>
            </a:r>
            <a:r>
              <a:rPr lang="en-US" sz="1500" dirty="0" err="1" smtClean="0"/>
              <a:t>field-experiment-homepage&amp;exp</a:t>
            </a:r>
            <a:r>
              <a:rPr lang="en-US" sz="1500" dirty="0" smtClean="0"/>
              <a:t>=</a:t>
            </a:r>
            <a:r>
              <a:rPr lang="en-US" sz="1500" dirty="0" err="1" smtClean="0"/>
              <a:t>calwater</a:t>
            </a:r>
            <a:endParaRPr lang="en-US" sz="1500" dirty="0"/>
          </a:p>
        </p:txBody>
      </p:sp>
      <p:sp>
        <p:nvSpPr>
          <p:cNvPr id="6" name="TextBox 5"/>
          <p:cNvSpPr txBox="1"/>
          <p:nvPr/>
        </p:nvSpPr>
        <p:spPr>
          <a:xfrm>
            <a:off x="64309" y="659075"/>
            <a:ext cx="23567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LaRC plans to provide a web page similar to the CALWATER 2011 page shown here</a:t>
            </a:r>
          </a:p>
          <a:p>
            <a:endParaRPr lang="en-US" dirty="0"/>
          </a:p>
          <a:p>
            <a:r>
              <a:rPr lang="en-US" dirty="0" smtClean="0"/>
              <a:t>• near-real time GOES imagery &amp; retrieved products (15 – 30 min)</a:t>
            </a:r>
          </a:p>
          <a:p>
            <a:endParaRPr lang="en-US" dirty="0"/>
          </a:p>
          <a:p>
            <a:r>
              <a:rPr lang="en-US" dirty="0" smtClean="0"/>
              <a:t>• lagged imagery &amp; products from Aqua &amp; Terra MODIS, SNPP VIIRS, &amp; AVHRR</a:t>
            </a:r>
          </a:p>
          <a:p>
            <a:endParaRPr lang="en-US" dirty="0"/>
          </a:p>
          <a:p>
            <a:r>
              <a:rPr lang="en-US" dirty="0" smtClean="0"/>
              <a:t>• flight track overlays &amp; matching for all planes</a:t>
            </a:r>
          </a:p>
          <a:p>
            <a:endParaRPr lang="en-US" dirty="0"/>
          </a:p>
          <a:p>
            <a:r>
              <a:rPr lang="en-US" dirty="0" smtClean="0"/>
              <a:t>• other?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50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209800" y="2018775"/>
            <a:ext cx="4800600" cy="3785652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Cloud Mask, Phase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Optical Depth, IR emissivity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Effective Radius/Diameter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 Liquid/Ice Water Path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Cloud Effective Temperature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Cloud Top/ Bottom Pressure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Cloud Effective Pressure</a:t>
            </a: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Cloud Effective </a:t>
            </a:r>
            <a:r>
              <a:rPr lang="en-US" sz="2000" dirty="0" smtClean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Height</a:t>
            </a:r>
          </a:p>
          <a:p>
            <a:pPr algn="ctr"/>
            <a:r>
              <a:rPr lang="en-US" sz="2000" dirty="0" smtClean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Cloud Top/Base Height</a:t>
            </a:r>
            <a:endParaRPr lang="en-US" sz="2000" dirty="0">
              <a:solidFill>
                <a:srgbClr val="000090"/>
              </a:solidFill>
              <a:latin typeface="Times New Roman" charset="0"/>
              <a:cs typeface="Times New Roman" charset="0"/>
            </a:endParaRPr>
          </a:p>
          <a:p>
            <a:pPr algn="ctr"/>
            <a:r>
              <a:rPr lang="en-US" sz="2000" dirty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Clear-</a:t>
            </a:r>
            <a:r>
              <a:rPr lang="en-US" sz="2000" dirty="0" smtClean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sky, Surface Skin Temperature</a:t>
            </a:r>
          </a:p>
          <a:p>
            <a:pPr algn="ctr"/>
            <a:r>
              <a:rPr lang="en-US" sz="2000" dirty="0" smtClean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Overshooting Tops</a:t>
            </a:r>
          </a:p>
          <a:p>
            <a:pPr algn="ctr"/>
            <a:r>
              <a:rPr lang="en-US" sz="2000" dirty="0" smtClean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Aircraft Icing Potential</a:t>
            </a:r>
            <a:r>
              <a:rPr lang="en-US" sz="1800" dirty="0" smtClean="0">
                <a:solidFill>
                  <a:srgbClr val="000090"/>
                </a:solidFill>
                <a:latin typeface="Times New Roman" charset="0"/>
                <a:cs typeface="Times New Roman" charset="0"/>
              </a:rPr>
              <a:t> </a:t>
            </a:r>
            <a:endParaRPr lang="en-US" sz="1800" dirty="0">
              <a:solidFill>
                <a:srgbClr val="000090"/>
              </a:solidFill>
              <a:latin typeface="Times New Roman" charset="0"/>
              <a:cs typeface="Times New Roman" charset="0"/>
            </a:endParaRP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762000" y="500062"/>
            <a:ext cx="7620000" cy="523875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Standard Cloud Parameters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610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ChangeArrowheads="1"/>
          </p:cNvSpPr>
          <p:nvPr/>
        </p:nvSpPr>
        <p:spPr bwMode="auto">
          <a:xfrm>
            <a:off x="762000" y="76200"/>
            <a:ext cx="7620000" cy="523875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 smtClean="0"/>
              <a:t>Additional </a:t>
            </a:r>
            <a:r>
              <a:rPr lang="en-US" sz="2800" b="1" dirty="0"/>
              <a:t>Cloud </a:t>
            </a:r>
            <a:r>
              <a:rPr lang="en-US" sz="2800" b="1" dirty="0" smtClean="0"/>
              <a:t>Parameters</a:t>
            </a:r>
            <a:endParaRPr lang="en-US" sz="2800" dirty="0"/>
          </a:p>
        </p:txBody>
      </p:sp>
      <p:sp>
        <p:nvSpPr>
          <p:cNvPr id="20482" name="TextBox 3"/>
          <p:cNvSpPr txBox="1">
            <a:spLocks noChangeArrowheads="1"/>
          </p:cNvSpPr>
          <p:nvPr/>
        </p:nvSpPr>
        <p:spPr bwMode="auto">
          <a:xfrm>
            <a:off x="5029200" y="4191000"/>
            <a:ext cx="2595563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9pPr>
          </a:lstStyle>
          <a:p>
            <a:r>
              <a:rPr lang="en-US" sz="1800"/>
              <a:t>Lower layer</a:t>
            </a:r>
          </a:p>
          <a:p>
            <a:r>
              <a:rPr lang="en-US" sz="1800">
                <a:solidFill>
                  <a:srgbClr val="00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cloud top</a:t>
            </a:r>
            <a:endParaRPr lang="en-US" sz="180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11612"/>
              </p:ext>
            </p:extLst>
          </p:nvPr>
        </p:nvGraphicFramePr>
        <p:xfrm>
          <a:off x="914400" y="838200"/>
          <a:ext cx="3733800" cy="1831704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733800"/>
              </a:tblGrid>
              <a:tr h="36866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  <a:cs typeface="Arial"/>
                        </a:rPr>
                        <a:t>New Size </a:t>
                      </a:r>
                      <a:r>
                        <a:rPr lang="en-US" sz="1800" dirty="0" smtClean="0">
                          <a:latin typeface="+mj-lt"/>
                          <a:cs typeface="Arial"/>
                        </a:rPr>
                        <a:t>Retrievals*</a:t>
                      </a:r>
                      <a:endParaRPr lang="en-US" sz="1800" dirty="0">
                        <a:solidFill>
                          <a:srgbClr val="000080"/>
                        </a:solidFill>
                        <a:latin typeface="+mj-lt"/>
                        <a:cs typeface="Arial"/>
                      </a:endParaRPr>
                    </a:p>
                  </a:txBody>
                  <a:tcPr/>
                </a:tc>
              </a:tr>
              <a:tr h="34361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Water droplet </a:t>
                      </a:r>
                      <a:r>
                        <a:rPr lang="en-US" sz="1800" b="0" dirty="0" err="1" smtClean="0">
                          <a:latin typeface="+mj-lt"/>
                          <a:cs typeface="Arial"/>
                        </a:rPr>
                        <a:t>eff</a:t>
                      </a: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 radius (1.24 </a:t>
                      </a:r>
                      <a:r>
                        <a:rPr lang="en-US" sz="1800" b="0" baseline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m)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3614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Ice effective radius (1.24 </a:t>
                      </a:r>
                      <a:r>
                        <a:rPr lang="en-US" sz="1800" b="0" baseline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m)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361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Water droplet </a:t>
                      </a:r>
                      <a:r>
                        <a:rPr lang="en-US" sz="1800" b="0" dirty="0" err="1" smtClean="0">
                          <a:latin typeface="+mj-lt"/>
                          <a:cs typeface="Arial"/>
                        </a:rPr>
                        <a:t>eff</a:t>
                      </a: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 radius (2.1 </a:t>
                      </a:r>
                      <a:r>
                        <a:rPr lang="en-US" sz="1800" b="0" baseline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m)</a:t>
                      </a:r>
                      <a:endParaRPr lang="en-US" sz="1800" b="0" dirty="0" smtClean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361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Ice effective radius (2.1 </a:t>
                      </a:r>
                      <a:r>
                        <a:rPr lang="en-US" sz="1800" b="0" baseline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m)</a:t>
                      </a:r>
                      <a:endParaRPr lang="en-US" sz="1800" b="0" dirty="0" smtClean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408963"/>
              </p:ext>
            </p:extLst>
          </p:nvPr>
        </p:nvGraphicFramePr>
        <p:xfrm>
          <a:off x="914400" y="2743200"/>
          <a:ext cx="7239000" cy="353568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687327"/>
                <a:gridCol w="3551673"/>
              </a:tblGrid>
              <a:tr h="41148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   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 Multilayer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 Cloud Retrieval</a:t>
                      </a:r>
                      <a:r>
                        <a:rPr lang="en-US" sz="2600" baseline="0" dirty="0" smtClean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  </a:t>
                      </a:r>
                      <a:endParaRPr lang="en-US" sz="2600" dirty="0">
                        <a:solidFill>
                          <a:schemeClr val="bg1"/>
                        </a:solidFill>
                        <a:latin typeface="+mj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+mj-lt"/>
                          <a:cs typeface="Arial"/>
                        </a:rPr>
                        <a:t>( Ice Over Water )</a:t>
                      </a:r>
                      <a:endParaRPr lang="en-US" sz="2000" dirty="0">
                        <a:solidFill>
                          <a:schemeClr val="bg1"/>
                        </a:solidFill>
                        <a:latin typeface="+mj-lt"/>
                        <a:cs typeface="Arial"/>
                      </a:endParaRPr>
                    </a:p>
                  </a:txBody>
                  <a:tcPr/>
                </a:tc>
              </a:tr>
              <a:tr h="47717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600" b="1" dirty="0" smtClean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600" b="1" dirty="0" smtClean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87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Upper Layer (Ice</a:t>
                      </a:r>
                      <a:r>
                        <a:rPr lang="en-US" sz="1800" b="0" baseline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 Clouds)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solidFill>
                            <a:srgbClr val="FF0000"/>
                          </a:solidFill>
                          <a:latin typeface="+mj-lt"/>
                          <a:cs typeface="Arial"/>
                        </a:rPr>
                        <a:t>Lower Layer (Water Clouds)</a:t>
                      </a:r>
                      <a:endParaRPr lang="en-US" sz="1800" b="0" dirty="0">
                        <a:solidFill>
                          <a:srgbClr val="FF0000"/>
                        </a:solidFill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87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 Top Pressure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 Top Pressure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87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 Top Temperature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 Top Temperature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877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 Top Height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 Top Height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 Visible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 Optical Depth</a:t>
                      </a:r>
                      <a:endParaRPr lang="en-US" sz="1800" b="0" dirty="0" smtClean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 Visible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 Optical Depth</a:t>
                      </a:r>
                      <a:endParaRPr lang="en-US" sz="1800" b="0" dirty="0" smtClean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Ice Effective Radius (3.7 </a:t>
                      </a:r>
                      <a:r>
                        <a:rPr lang="en-US" sz="1800" b="0" baseline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m)</a:t>
                      </a:r>
                      <a:endParaRPr lang="en-US" sz="1800" b="0" dirty="0" smtClean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Water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 Droplet</a:t>
                      </a: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 Radius (3.7 </a:t>
                      </a:r>
                      <a:r>
                        <a:rPr lang="en-US" sz="1800" b="0" baseline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m)</a:t>
                      </a:r>
                      <a:endParaRPr lang="en-US" sz="1800" b="0" dirty="0" smtClean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7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*Ice </a:t>
                      </a: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Effective Radius (2.1 </a:t>
                      </a:r>
                      <a:r>
                        <a:rPr lang="en-US" sz="1800" b="0" baseline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m)</a:t>
                      </a:r>
                      <a:endParaRPr lang="en-US" sz="1800" b="0" dirty="0" smtClean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*Water </a:t>
                      </a:r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Droplet Radius (2.1 </a:t>
                      </a:r>
                      <a:r>
                        <a:rPr lang="en-US" sz="1800" b="0" baseline="0" dirty="0" smtClean="0">
                          <a:latin typeface="Symbol" charset="2"/>
                          <a:cs typeface="Symbol" charset="2"/>
                        </a:rPr>
                        <a:t>m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m)</a:t>
                      </a:r>
                      <a:endParaRPr lang="en-US" sz="1800" b="0" dirty="0" smtClean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00600" y="838200"/>
          <a:ext cx="3200400" cy="182880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32004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  <a:cs typeface="Arial"/>
                        </a:rPr>
                        <a:t>CO2 Slicing</a:t>
                      </a:r>
                      <a:r>
                        <a:rPr lang="en-US" sz="1800" baseline="0" dirty="0" smtClean="0">
                          <a:latin typeface="+mj-lt"/>
                          <a:cs typeface="Arial"/>
                        </a:rPr>
                        <a:t> </a:t>
                      </a:r>
                      <a:endParaRPr lang="en-US" sz="1800" dirty="0">
                        <a:solidFill>
                          <a:srgbClr val="000080"/>
                        </a:solidFill>
                        <a:latin typeface="+mj-lt"/>
                        <a:cs typeface="Arial"/>
                      </a:endParaRPr>
                    </a:p>
                  </a:txBody>
                  <a:tcPr/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</a:t>
                      </a:r>
                      <a:r>
                        <a:rPr lang="en-US" sz="1800" b="0" baseline="0" dirty="0" smtClean="0">
                          <a:latin typeface="+mj-lt"/>
                          <a:cs typeface="Arial"/>
                        </a:rPr>
                        <a:t> Top Pressure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 Top Temperature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Cloud Top Height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>
                          <a:latin typeface="+mj-lt"/>
                          <a:cs typeface="Arial"/>
                        </a:rPr>
                        <a:t>IR Emissivity</a:t>
                      </a:r>
                      <a:endParaRPr lang="en-US" sz="1800" b="0" dirty="0">
                        <a:latin typeface="+mj-lt"/>
                        <a:cs typeface="Arial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0486" name="Group 88"/>
          <p:cNvGrpSpPr>
            <a:grpSpLocks/>
          </p:cNvGrpSpPr>
          <p:nvPr/>
        </p:nvGrpSpPr>
        <p:grpSpPr bwMode="auto">
          <a:xfrm>
            <a:off x="1447800" y="3200400"/>
            <a:ext cx="6705600" cy="492125"/>
            <a:chOff x="1141412" y="2819105"/>
            <a:chExt cx="6861175" cy="920387"/>
          </a:xfrm>
        </p:grpSpPr>
        <p:pic>
          <p:nvPicPr>
            <p:cNvPr id="20488" name="Picture 8" descr="Picture 39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412" y="2961525"/>
              <a:ext cx="6861175" cy="712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9"/>
            <p:cNvSpPr txBox="1">
              <a:spLocks noChangeArrowheads="1"/>
            </p:cNvSpPr>
            <p:nvPr/>
          </p:nvSpPr>
          <p:spPr bwMode="auto">
            <a:xfrm>
              <a:off x="2894066" y="2819105"/>
              <a:ext cx="3081356" cy="920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 dirty="0">
                  <a:latin typeface="+mj-lt"/>
                  <a:ea typeface="Arial" pitchFamily="-108" charset="0"/>
                  <a:cs typeface="Arial" pitchFamily="-108" charset="0"/>
                </a:rPr>
                <a:t>Multilayer</a:t>
              </a:r>
              <a:r>
                <a:rPr lang="en-US" sz="2600" b="1" dirty="0">
                  <a:latin typeface="+mj-lt"/>
                  <a:ea typeface="Arial" pitchFamily="-108" charset="0"/>
                  <a:cs typeface="Arial" pitchFamily="-108" charset="0"/>
                </a:rPr>
                <a:t> </a:t>
              </a:r>
              <a:r>
                <a:rPr lang="en-US" b="1" dirty="0">
                  <a:latin typeface="+mj-lt"/>
                  <a:ea typeface="Arial" pitchFamily="-108" charset="0"/>
                  <a:cs typeface="Arial" pitchFamily="-108" charset="0"/>
                </a:rPr>
                <a:t>Identification</a:t>
              </a:r>
            </a:p>
          </p:txBody>
        </p:sp>
      </p:grpSp>
      <p:sp>
        <p:nvSpPr>
          <p:cNvPr id="20487" name="TextBox 9"/>
          <p:cNvSpPr txBox="1">
            <a:spLocks noChangeArrowheads="1"/>
          </p:cNvSpPr>
          <p:nvPr/>
        </p:nvSpPr>
        <p:spPr bwMode="auto">
          <a:xfrm>
            <a:off x="1219200" y="6324600"/>
            <a:ext cx="670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Helvetica" charset="0"/>
                <a:ea typeface="Osaka" charset="0"/>
                <a:cs typeface="Osaka" charset="0"/>
              </a:defRPr>
            </a:lvl9pPr>
          </a:lstStyle>
          <a:p>
            <a:pPr algn="ctr"/>
            <a:r>
              <a:rPr lang="en-US" sz="1800" dirty="0" smtClean="0"/>
              <a:t>*Only for MODIS and SNPP VIRS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6077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292</Words>
  <Application>Microsoft Macintosh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Satellite Cloud Properties for CalWater 2</vt:lpstr>
      <vt:lpstr>PowerPoint Presentation</vt:lpstr>
      <vt:lpstr>PowerPoint Presentation</vt:lpstr>
      <vt:lpstr>PowerPoint Presentation</vt:lpstr>
    </vt:vector>
  </TitlesOfParts>
  <Company>NASA LaRC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Satellite Cloud Properties for CalWater 2</dc:title>
  <dc:creator>Patrick  Minnis</dc:creator>
  <cp:lastModifiedBy>Patrick  Minnis</cp:lastModifiedBy>
  <cp:revision>3</cp:revision>
  <dcterms:created xsi:type="dcterms:W3CDTF">2014-04-23T17:00:56Z</dcterms:created>
  <dcterms:modified xsi:type="dcterms:W3CDTF">2014-04-23T17:20:07Z</dcterms:modified>
</cp:coreProperties>
</file>